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8"/>
  </p:notesMasterIdLst>
  <p:handoutMasterIdLst>
    <p:handoutMasterId r:id="rId29"/>
  </p:handoutMasterIdLst>
  <p:sldIdLst>
    <p:sldId id="256" r:id="rId2"/>
    <p:sldId id="257" r:id="rId3"/>
    <p:sldId id="258" r:id="rId4"/>
    <p:sldId id="259" r:id="rId5"/>
    <p:sldId id="266" r:id="rId6"/>
    <p:sldId id="260" r:id="rId7"/>
    <p:sldId id="261" r:id="rId8"/>
    <p:sldId id="262" r:id="rId9"/>
    <p:sldId id="263" r:id="rId10"/>
    <p:sldId id="264" r:id="rId11"/>
    <p:sldId id="267" r:id="rId12"/>
    <p:sldId id="268" r:id="rId13"/>
    <p:sldId id="269" r:id="rId14"/>
    <p:sldId id="270" r:id="rId15"/>
    <p:sldId id="271" r:id="rId16"/>
    <p:sldId id="265" r:id="rId17"/>
    <p:sldId id="281" r:id="rId18"/>
    <p:sldId id="272" r:id="rId19"/>
    <p:sldId id="273" r:id="rId20"/>
    <p:sldId id="274" r:id="rId21"/>
    <p:sldId id="275" r:id="rId22"/>
    <p:sldId id="276" r:id="rId23"/>
    <p:sldId id="277" r:id="rId24"/>
    <p:sldId id="278" r:id="rId25"/>
    <p:sldId id="279" r:id="rId26"/>
    <p:sldId id="280" r:id="rId27"/>
  </p:sldIdLst>
  <p:sldSz cx="9144000" cy="6858000" type="screen4x3"/>
  <p:notesSz cx="6858000" cy="92154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7221" autoAdjust="0"/>
  </p:normalViewPr>
  <p:slideViewPr>
    <p:cSldViewPr>
      <p:cViewPr varScale="1">
        <p:scale>
          <a:sx n="77" d="100"/>
          <a:sy n="77" d="100"/>
        </p:scale>
        <p:origin x="-259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cat>
            <c:numRef>
              <c:f>Sheet1!$G$31:$G$71</c:f>
              <c:numCache>
                <c:formatCode>General</c:formatCode>
                <c:ptCount val="4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numCache>
            </c:numRef>
          </c:cat>
          <c:val>
            <c:numRef>
              <c:f>Sheet1!$H$31:$H$71</c:f>
              <c:numCache>
                <c:formatCode>General</c:formatCode>
                <c:ptCount val="41"/>
                <c:pt idx="0">
                  <c:v>1.0592523816921304</c:v>
                </c:pt>
                <c:pt idx="1">
                  <c:v>1.4385890122435414</c:v>
                </c:pt>
                <c:pt idx="2">
                  <c:v>1.8179256427949524</c:v>
                </c:pt>
                <c:pt idx="3">
                  <c:v>2.1972622733463631</c:v>
                </c:pt>
                <c:pt idx="4">
                  <c:v>2.5765989038977741</c:v>
                </c:pt>
                <c:pt idx="5">
                  <c:v>2.9559355344491851</c:v>
                </c:pt>
                <c:pt idx="6">
                  <c:v>3.3352721650005956</c:v>
                </c:pt>
                <c:pt idx="7">
                  <c:v>3.7146087955520066</c:v>
                </c:pt>
                <c:pt idx="8">
                  <c:v>4.0939454261034181</c:v>
                </c:pt>
                <c:pt idx="9">
                  <c:v>4.4732820566548286</c:v>
                </c:pt>
                <c:pt idx="10">
                  <c:v>4.85261868720624</c:v>
                </c:pt>
                <c:pt idx="11">
                  <c:v>5.2319553177576505</c:v>
                </c:pt>
                <c:pt idx="12">
                  <c:v>5.611291948309062</c:v>
                </c:pt>
                <c:pt idx="13">
                  <c:v>5.9906285788604725</c:v>
                </c:pt>
                <c:pt idx="14">
                  <c:v>6.369965209411883</c:v>
                </c:pt>
                <c:pt idx="15">
                  <c:v>6.7493018399632945</c:v>
                </c:pt>
                <c:pt idx="16">
                  <c:v>7.128638470514705</c:v>
                </c:pt>
                <c:pt idx="17">
                  <c:v>7.5079751010661164</c:v>
                </c:pt>
                <c:pt idx="18">
                  <c:v>7.887311731617527</c:v>
                </c:pt>
                <c:pt idx="19">
                  <c:v>8.2666483621689384</c:v>
                </c:pt>
                <c:pt idx="20">
                  <c:v>8.6459849927203489</c:v>
                </c:pt>
                <c:pt idx="21">
                  <c:v>9.0253216232717595</c:v>
                </c:pt>
                <c:pt idx="22">
                  <c:v>9.4046582538231718</c:v>
                </c:pt>
                <c:pt idx="23">
                  <c:v>9.7839948843745823</c:v>
                </c:pt>
                <c:pt idx="24">
                  <c:v>10.163331514925993</c:v>
                </c:pt>
                <c:pt idx="25">
                  <c:v>10.542668145477403</c:v>
                </c:pt>
                <c:pt idx="26">
                  <c:v>10.922004776028816</c:v>
                </c:pt>
                <c:pt idx="27">
                  <c:v>11.301341406580226</c:v>
                </c:pt>
                <c:pt idx="28">
                  <c:v>11.680678037131637</c:v>
                </c:pt>
                <c:pt idx="29">
                  <c:v>12.060014667683047</c:v>
                </c:pt>
                <c:pt idx="30">
                  <c:v>12.439351298234458</c:v>
                </c:pt>
                <c:pt idx="31">
                  <c:v>12.81868792878587</c:v>
                </c:pt>
                <c:pt idx="32">
                  <c:v>13.198024559337281</c:v>
                </c:pt>
                <c:pt idx="33">
                  <c:v>13.577361189888691</c:v>
                </c:pt>
                <c:pt idx="34">
                  <c:v>13.956697820440102</c:v>
                </c:pt>
                <c:pt idx="35">
                  <c:v>14.336034450991514</c:v>
                </c:pt>
                <c:pt idx="36">
                  <c:v>14.715371081542925</c:v>
                </c:pt>
                <c:pt idx="37">
                  <c:v>15.094707712094335</c:v>
                </c:pt>
                <c:pt idx="38">
                  <c:v>15.474044342645746</c:v>
                </c:pt>
                <c:pt idx="39">
                  <c:v>15.853380973197158</c:v>
                </c:pt>
                <c:pt idx="40">
                  <c:v>16.232717603748569</c:v>
                </c:pt>
              </c:numCache>
            </c:numRef>
          </c:val>
          <c:smooth val="0"/>
        </c:ser>
        <c:dLbls>
          <c:showLegendKey val="0"/>
          <c:showVal val="0"/>
          <c:showCatName val="0"/>
          <c:showSerName val="0"/>
          <c:showPercent val="0"/>
          <c:showBubbleSize val="0"/>
        </c:dLbls>
        <c:marker val="1"/>
        <c:smooth val="0"/>
        <c:axId val="163621888"/>
        <c:axId val="163628160"/>
      </c:lineChart>
      <c:catAx>
        <c:axId val="163621888"/>
        <c:scaling>
          <c:orientation val="minMax"/>
        </c:scaling>
        <c:delete val="0"/>
        <c:axPos val="b"/>
        <c:title>
          <c:tx>
            <c:rich>
              <a:bodyPr/>
              <a:lstStyle/>
              <a:p>
                <a:pPr>
                  <a:defRPr sz="1800"/>
                </a:pPr>
                <a:r>
                  <a:rPr lang="en-US" sz="1800" dirty="0"/>
                  <a:t>Iso</a:t>
                </a:r>
                <a:r>
                  <a:rPr lang="en-US" sz="1800" baseline="0" dirty="0"/>
                  <a:t> Coarse Test Dust (gms)</a:t>
                </a:r>
                <a:endParaRPr lang="en-US" sz="1800" dirty="0"/>
              </a:p>
            </c:rich>
          </c:tx>
          <c:layout/>
          <c:overlay val="0"/>
        </c:title>
        <c:numFmt formatCode="0" sourceLinked="0"/>
        <c:majorTickMark val="out"/>
        <c:minorTickMark val="none"/>
        <c:tickLblPos val="nextTo"/>
        <c:spPr>
          <a:noFill/>
        </c:spPr>
        <c:txPr>
          <a:bodyPr/>
          <a:lstStyle/>
          <a:p>
            <a:pPr>
              <a:defRPr sz="1800"/>
            </a:pPr>
            <a:endParaRPr lang="en-US"/>
          </a:p>
        </c:txPr>
        <c:crossAx val="163628160"/>
        <c:crosses val="autoZero"/>
        <c:auto val="1"/>
        <c:lblAlgn val="ctr"/>
        <c:lblOffset val="200"/>
        <c:noMultiLvlLbl val="0"/>
      </c:catAx>
      <c:valAx>
        <c:axId val="163628160"/>
        <c:scaling>
          <c:orientation val="minMax"/>
        </c:scaling>
        <c:delete val="0"/>
        <c:axPos val="l"/>
        <c:majorGridlines/>
        <c:title>
          <c:tx>
            <c:rich>
              <a:bodyPr rot="-5400000" vert="horz"/>
              <a:lstStyle/>
              <a:p>
                <a:pPr>
                  <a:defRPr sz="1800"/>
                </a:pPr>
                <a:r>
                  <a:rPr lang="en-US" sz="1800" dirty="0"/>
                  <a:t>Differential</a:t>
                </a:r>
                <a:r>
                  <a:rPr lang="en-US" sz="1800" baseline="0" dirty="0"/>
                  <a:t> Pressure (PSID)</a:t>
                </a:r>
                <a:endParaRPr lang="en-US" sz="1800" dirty="0"/>
              </a:p>
            </c:rich>
          </c:tx>
          <c:layout/>
          <c:overlay val="0"/>
        </c:title>
        <c:numFmt formatCode="General" sourceLinked="1"/>
        <c:majorTickMark val="out"/>
        <c:minorTickMark val="none"/>
        <c:tickLblPos val="nextTo"/>
        <c:txPr>
          <a:bodyPr/>
          <a:lstStyle/>
          <a:p>
            <a:pPr>
              <a:defRPr sz="1800"/>
            </a:pPr>
            <a:endParaRPr lang="en-US"/>
          </a:p>
        </c:txPr>
        <c:crossAx val="163621888"/>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697" cy="460458"/>
          </a:xfrm>
          <a:prstGeom prst="rect">
            <a:avLst/>
          </a:prstGeom>
        </p:spPr>
        <p:txBody>
          <a:bodyPr vert="horz" lIns="89986" tIns="44993" rIns="89986" bIns="44993" rtlCol="0"/>
          <a:lstStyle>
            <a:lvl1pPr algn="l">
              <a:defRPr sz="1200"/>
            </a:lvl1pPr>
          </a:lstStyle>
          <a:p>
            <a:endParaRPr lang="en-US" dirty="0"/>
          </a:p>
        </p:txBody>
      </p:sp>
      <p:sp>
        <p:nvSpPr>
          <p:cNvPr id="3" name="Date Placeholder 2"/>
          <p:cNvSpPr>
            <a:spLocks noGrp="1"/>
          </p:cNvSpPr>
          <p:nvPr>
            <p:ph type="dt" sz="quarter" idx="1"/>
          </p:nvPr>
        </p:nvSpPr>
        <p:spPr>
          <a:xfrm>
            <a:off x="3884753" y="0"/>
            <a:ext cx="2971697" cy="460458"/>
          </a:xfrm>
          <a:prstGeom prst="rect">
            <a:avLst/>
          </a:prstGeom>
        </p:spPr>
        <p:txBody>
          <a:bodyPr vert="horz" lIns="89986" tIns="44993" rIns="89986" bIns="44993" rtlCol="0"/>
          <a:lstStyle>
            <a:lvl1pPr algn="r">
              <a:defRPr sz="1200"/>
            </a:lvl1pPr>
          </a:lstStyle>
          <a:p>
            <a:fld id="{8C77FAE6-FA0F-437E-9835-64E67C5AAE38}" type="datetimeFigureOut">
              <a:rPr lang="en-US" smtClean="0"/>
              <a:t>12/3/2012</a:t>
            </a:fld>
            <a:endParaRPr lang="en-US" dirty="0"/>
          </a:p>
        </p:txBody>
      </p:sp>
      <p:sp>
        <p:nvSpPr>
          <p:cNvPr id="4" name="Footer Placeholder 3"/>
          <p:cNvSpPr>
            <a:spLocks noGrp="1"/>
          </p:cNvSpPr>
          <p:nvPr>
            <p:ph type="ftr" sz="quarter" idx="2"/>
          </p:nvPr>
        </p:nvSpPr>
        <p:spPr>
          <a:xfrm>
            <a:off x="0" y="8753409"/>
            <a:ext cx="2971697" cy="460458"/>
          </a:xfrm>
          <a:prstGeom prst="rect">
            <a:avLst/>
          </a:prstGeom>
        </p:spPr>
        <p:txBody>
          <a:bodyPr vert="horz" lIns="89986" tIns="44993" rIns="89986" bIns="4499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753" y="8753409"/>
            <a:ext cx="2971697" cy="460458"/>
          </a:xfrm>
          <a:prstGeom prst="rect">
            <a:avLst/>
          </a:prstGeom>
        </p:spPr>
        <p:txBody>
          <a:bodyPr vert="horz" lIns="89986" tIns="44993" rIns="89986" bIns="44993" rtlCol="0" anchor="b"/>
          <a:lstStyle>
            <a:lvl1pPr algn="r">
              <a:defRPr sz="1200"/>
            </a:lvl1pPr>
          </a:lstStyle>
          <a:p>
            <a:fld id="{1F8DCB90-33B0-4939-94C8-C97C322968BE}" type="slidenum">
              <a:rPr lang="en-US" smtClean="0"/>
              <a:t>‹#›</a:t>
            </a:fld>
            <a:endParaRPr lang="en-US" dirty="0"/>
          </a:p>
        </p:txBody>
      </p:sp>
    </p:spTree>
    <p:extLst>
      <p:ext uri="{BB962C8B-B14F-4D97-AF65-F5344CB8AC3E}">
        <p14:creationId xmlns:p14="http://schemas.microsoft.com/office/powerpoint/2010/main" val="1985187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3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0375"/>
          </a:xfrm>
          <a:prstGeom prst="rect">
            <a:avLst/>
          </a:prstGeom>
        </p:spPr>
        <p:txBody>
          <a:bodyPr vert="horz" lIns="91440" tIns="45720" rIns="91440" bIns="45720" rtlCol="0"/>
          <a:lstStyle>
            <a:lvl1pPr algn="r">
              <a:defRPr sz="1200"/>
            </a:lvl1pPr>
          </a:lstStyle>
          <a:p>
            <a:fld id="{24E48A36-AFFC-40F0-9F12-2A881C7BBC45}" type="datetimeFigureOut">
              <a:rPr lang="en-US" smtClean="0"/>
              <a:t>12/3/2012</a:t>
            </a:fld>
            <a:endParaRPr lang="en-US" dirty="0"/>
          </a:p>
        </p:txBody>
      </p:sp>
      <p:sp>
        <p:nvSpPr>
          <p:cNvPr id="4" name="Slide Image Placeholder 3"/>
          <p:cNvSpPr>
            <a:spLocks noGrp="1" noRot="1" noChangeAspect="1"/>
          </p:cNvSpPr>
          <p:nvPr>
            <p:ph type="sldImg" idx="2"/>
          </p:nvPr>
        </p:nvSpPr>
        <p:spPr>
          <a:xfrm>
            <a:off x="1125538" y="690563"/>
            <a:ext cx="4606925" cy="34559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76738"/>
            <a:ext cx="5486400" cy="41481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3475"/>
            <a:ext cx="2971800" cy="46037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753475"/>
            <a:ext cx="2971800" cy="460375"/>
          </a:xfrm>
          <a:prstGeom prst="rect">
            <a:avLst/>
          </a:prstGeom>
        </p:spPr>
        <p:txBody>
          <a:bodyPr vert="horz" lIns="91440" tIns="45720" rIns="91440" bIns="45720" rtlCol="0" anchor="b"/>
          <a:lstStyle>
            <a:lvl1pPr algn="r">
              <a:defRPr sz="1200"/>
            </a:lvl1pPr>
          </a:lstStyle>
          <a:p>
            <a:fld id="{DCE49575-1CAB-4577-AC36-BF5E02F7F263}" type="slidenum">
              <a:rPr lang="en-US" smtClean="0"/>
              <a:t>‹#›</a:t>
            </a:fld>
            <a:endParaRPr lang="en-US" dirty="0"/>
          </a:p>
        </p:txBody>
      </p:sp>
    </p:spTree>
    <p:extLst>
      <p:ext uri="{BB962C8B-B14F-4D97-AF65-F5344CB8AC3E}">
        <p14:creationId xmlns:p14="http://schemas.microsoft.com/office/powerpoint/2010/main" val="204426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E49575-1CAB-4577-AC36-BF5E02F7F263}" type="slidenum">
              <a:rPr lang="en-US" smtClean="0"/>
              <a:t>1</a:t>
            </a:fld>
            <a:endParaRPr lang="en-US" dirty="0"/>
          </a:p>
        </p:txBody>
      </p:sp>
    </p:spTree>
    <p:extLst>
      <p:ext uri="{BB962C8B-B14F-4D97-AF65-F5344CB8AC3E}">
        <p14:creationId xmlns:p14="http://schemas.microsoft.com/office/powerpoint/2010/main" val="953820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heart of our filter separator is the cartridge and the performance. Generally the turbine oem in the case of fuel gas, or the process in the case of filtering</a:t>
            </a:r>
            <a:r>
              <a:rPr lang="en-US" baseline="0" dirty="0" smtClean="0"/>
              <a:t> other gases dictate the cleanliness requirements. Particle and liquid removal efficiencies stated here are generally industry standards that you will find in the GE and Siemens specs. That is…… Note that we size the cartridges and filter to achieve a clean pressure drop of 2-3 psid and the rule of thumb is 500 ACFM for 820 size, 300 CFM for our 739, and 1000 for the AA1624. We may want to modify this sizing if the gas being filtered is excessively dirty or has a lot of moisture.</a:t>
            </a:r>
            <a:endParaRPr lang="en-US" dirty="0"/>
          </a:p>
        </p:txBody>
      </p:sp>
      <p:sp>
        <p:nvSpPr>
          <p:cNvPr id="4" name="Slide Number Placeholder 3"/>
          <p:cNvSpPr>
            <a:spLocks noGrp="1"/>
          </p:cNvSpPr>
          <p:nvPr>
            <p:ph type="sldNum" sz="quarter" idx="10"/>
          </p:nvPr>
        </p:nvSpPr>
        <p:spPr/>
        <p:txBody>
          <a:bodyPr/>
          <a:lstStyle/>
          <a:p>
            <a:fld id="{DCE49575-1CAB-4577-AC36-BF5E02F7F263}" type="slidenum">
              <a:rPr lang="en-US" smtClean="0"/>
              <a:t>10</a:t>
            </a:fld>
            <a:endParaRPr lang="en-US" dirty="0"/>
          </a:p>
        </p:txBody>
      </p:sp>
    </p:spTree>
    <p:extLst>
      <p:ext uri="{BB962C8B-B14F-4D97-AF65-F5344CB8AC3E}">
        <p14:creationId xmlns:p14="http://schemas.microsoft.com/office/powerpoint/2010/main" val="3815274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do we determine the efficiency and prove to our customers that we meet their specifications. We have constructed a test rig that utilizes free air loaded with dirt and moisture and look at the inlet and outlet conditions to prove our cartridge will meet their expectations.</a:t>
            </a:r>
            <a:endParaRPr lang="en-US" dirty="0"/>
          </a:p>
        </p:txBody>
      </p:sp>
      <p:sp>
        <p:nvSpPr>
          <p:cNvPr id="4" name="Slide Number Placeholder 3"/>
          <p:cNvSpPr>
            <a:spLocks noGrp="1"/>
          </p:cNvSpPr>
          <p:nvPr>
            <p:ph type="sldNum" sz="quarter" idx="10"/>
          </p:nvPr>
        </p:nvSpPr>
        <p:spPr/>
        <p:txBody>
          <a:bodyPr/>
          <a:lstStyle/>
          <a:p>
            <a:fld id="{DCE49575-1CAB-4577-AC36-BF5E02F7F263}" type="slidenum">
              <a:rPr lang="en-US" smtClean="0"/>
              <a:t>11</a:t>
            </a:fld>
            <a:endParaRPr lang="en-US" dirty="0"/>
          </a:p>
        </p:txBody>
      </p:sp>
    </p:spTree>
    <p:extLst>
      <p:ext uri="{BB962C8B-B14F-4D97-AF65-F5344CB8AC3E}">
        <p14:creationId xmlns:p14="http://schemas.microsoft.com/office/powerpoint/2010/main" val="902021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graph of what’s coming out of the cartridge from performing</a:t>
            </a:r>
            <a:r>
              <a:rPr lang="en-US" baseline="0" dirty="0" smtClean="0"/>
              <a:t> the testing in our lab. Have around </a:t>
            </a:r>
            <a:r>
              <a:rPr lang="en-US" baseline="0" dirty="0" smtClean="0"/>
              <a:t>.20-.25 </a:t>
            </a:r>
            <a:r>
              <a:rPr lang="en-US" baseline="0" dirty="0" smtClean="0"/>
              <a:t>micron coming out with a total mass of 400 mg/Cu meter.</a:t>
            </a:r>
            <a:endParaRPr lang="en-US" dirty="0"/>
          </a:p>
        </p:txBody>
      </p:sp>
      <p:sp>
        <p:nvSpPr>
          <p:cNvPr id="4" name="Slide Number Placeholder 3"/>
          <p:cNvSpPr>
            <a:spLocks noGrp="1"/>
          </p:cNvSpPr>
          <p:nvPr>
            <p:ph type="sldNum" sz="quarter" idx="10"/>
          </p:nvPr>
        </p:nvSpPr>
        <p:spPr/>
        <p:txBody>
          <a:bodyPr/>
          <a:lstStyle/>
          <a:p>
            <a:fld id="{DCE49575-1CAB-4577-AC36-BF5E02F7F263}" type="slidenum">
              <a:rPr lang="en-US" smtClean="0"/>
              <a:t>12</a:t>
            </a:fld>
            <a:endParaRPr lang="en-US" dirty="0"/>
          </a:p>
        </p:txBody>
      </p:sp>
    </p:spTree>
    <p:extLst>
      <p:ext uri="{BB962C8B-B14F-4D97-AF65-F5344CB8AC3E}">
        <p14:creationId xmlns:p14="http://schemas.microsoft.com/office/powerpoint/2010/main" val="3559167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Coming in to the filter the average particle size is around</a:t>
            </a:r>
            <a:r>
              <a:rPr lang="en-US" baseline="0" dirty="0" smtClean="0"/>
              <a:t> 1 micron, remember from the last slide the average size coming out is .25 micron.  Therefore, we are definitely removing 99% of the particles .5 to 3 micron.</a:t>
            </a:r>
            <a:endParaRPr lang="en-US" dirty="0"/>
          </a:p>
        </p:txBody>
      </p:sp>
      <p:sp>
        <p:nvSpPr>
          <p:cNvPr id="4" name="Slide Number Placeholder 3"/>
          <p:cNvSpPr>
            <a:spLocks noGrp="1"/>
          </p:cNvSpPr>
          <p:nvPr>
            <p:ph type="sldNum" sz="quarter" idx="10"/>
          </p:nvPr>
        </p:nvSpPr>
        <p:spPr/>
        <p:txBody>
          <a:bodyPr/>
          <a:lstStyle/>
          <a:p>
            <a:fld id="{DCE49575-1CAB-4577-AC36-BF5E02F7F263}" type="slidenum">
              <a:rPr lang="en-US" smtClean="0"/>
              <a:t>13</a:t>
            </a:fld>
            <a:endParaRPr lang="en-US" dirty="0"/>
          </a:p>
        </p:txBody>
      </p:sp>
    </p:spTree>
    <p:extLst>
      <p:ext uri="{BB962C8B-B14F-4D97-AF65-F5344CB8AC3E}">
        <p14:creationId xmlns:p14="http://schemas.microsoft.com/office/powerpoint/2010/main" val="140466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total mass coming into the filter at about </a:t>
            </a:r>
            <a:r>
              <a:rPr lang="en-US" baseline="0" dirty="0" smtClean="0"/>
              <a:t>240,000  </a:t>
            </a:r>
            <a:r>
              <a:rPr lang="en-US" baseline="0" dirty="0" smtClean="0"/>
              <a:t>micrograms per cubic meter, or </a:t>
            </a:r>
            <a:r>
              <a:rPr lang="en-US" baseline="0" dirty="0" smtClean="0"/>
              <a:t>240,000 </a:t>
            </a:r>
            <a:r>
              <a:rPr lang="en-US" baseline="0" dirty="0" smtClean="0"/>
              <a:t>PPM, note from the first performance slide the outlet of the filter was about </a:t>
            </a:r>
            <a:r>
              <a:rPr lang="en-US" baseline="0" dirty="0" smtClean="0"/>
              <a:t>400 microgram/Cu meter or 400 </a:t>
            </a:r>
            <a:r>
              <a:rPr lang="en-US" baseline="0" dirty="0" smtClean="0"/>
              <a:t>PPM. Significant reduction.</a:t>
            </a:r>
            <a:endParaRPr lang="en-US" dirty="0"/>
          </a:p>
        </p:txBody>
      </p:sp>
      <p:sp>
        <p:nvSpPr>
          <p:cNvPr id="4" name="Slide Number Placeholder 3"/>
          <p:cNvSpPr>
            <a:spLocks noGrp="1"/>
          </p:cNvSpPr>
          <p:nvPr>
            <p:ph type="sldNum" sz="quarter" idx="10"/>
          </p:nvPr>
        </p:nvSpPr>
        <p:spPr/>
        <p:txBody>
          <a:bodyPr/>
          <a:lstStyle/>
          <a:p>
            <a:fld id="{DCE49575-1CAB-4577-AC36-BF5E02F7F263}" type="slidenum">
              <a:rPr lang="en-US" smtClean="0"/>
              <a:t>14</a:t>
            </a:fld>
            <a:endParaRPr lang="en-US" dirty="0"/>
          </a:p>
        </p:txBody>
      </p:sp>
    </p:spTree>
    <p:extLst>
      <p:ext uri="{BB962C8B-B14F-4D97-AF65-F5344CB8AC3E}">
        <p14:creationId xmlns:p14="http://schemas.microsoft.com/office/powerpoint/2010/main" val="829840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third party verification of our cartridge performance. They use a bit different testing method,</a:t>
            </a:r>
            <a:r>
              <a:rPr lang="en-US" baseline="0" dirty="0" smtClean="0"/>
              <a:t> but the results are the same for .5 micron and above we are at least 99% efficient.</a:t>
            </a:r>
            <a:endParaRPr lang="en-US" dirty="0"/>
          </a:p>
        </p:txBody>
      </p:sp>
      <p:sp>
        <p:nvSpPr>
          <p:cNvPr id="4" name="Slide Number Placeholder 3"/>
          <p:cNvSpPr>
            <a:spLocks noGrp="1"/>
          </p:cNvSpPr>
          <p:nvPr>
            <p:ph type="sldNum" sz="quarter" idx="10"/>
          </p:nvPr>
        </p:nvSpPr>
        <p:spPr/>
        <p:txBody>
          <a:bodyPr/>
          <a:lstStyle/>
          <a:p>
            <a:fld id="{DCE49575-1CAB-4577-AC36-BF5E02F7F263}" type="slidenum">
              <a:rPr lang="en-US" smtClean="0"/>
              <a:t>15</a:t>
            </a:fld>
            <a:endParaRPr lang="en-US" dirty="0"/>
          </a:p>
        </p:txBody>
      </p:sp>
    </p:spTree>
    <p:extLst>
      <p:ext uri="{BB962C8B-B14F-4D97-AF65-F5344CB8AC3E}">
        <p14:creationId xmlns:p14="http://schemas.microsoft.com/office/powerpoint/2010/main" val="2422105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we have a cartridge plant</a:t>
            </a:r>
            <a:r>
              <a:rPr lang="en-US" baseline="0" dirty="0" smtClean="0"/>
              <a:t> that runs about 30-40% capacity so we need to get out there and push our elements performance and benefits to increase our business.</a:t>
            </a:r>
            <a:endParaRPr lang="en-US" dirty="0"/>
          </a:p>
        </p:txBody>
      </p:sp>
      <p:sp>
        <p:nvSpPr>
          <p:cNvPr id="4" name="Slide Number Placeholder 3"/>
          <p:cNvSpPr>
            <a:spLocks noGrp="1"/>
          </p:cNvSpPr>
          <p:nvPr>
            <p:ph type="sldNum" sz="quarter" idx="10"/>
          </p:nvPr>
        </p:nvSpPr>
        <p:spPr/>
        <p:txBody>
          <a:bodyPr/>
          <a:lstStyle/>
          <a:p>
            <a:fld id="{DCE49575-1CAB-4577-AC36-BF5E02F7F263}" type="slidenum">
              <a:rPr lang="en-US" smtClean="0"/>
              <a:t>16</a:t>
            </a:fld>
            <a:endParaRPr lang="en-US" dirty="0"/>
          </a:p>
        </p:txBody>
      </p:sp>
    </p:spTree>
    <p:extLst>
      <p:ext uri="{BB962C8B-B14F-4D97-AF65-F5344CB8AC3E}">
        <p14:creationId xmlns:p14="http://schemas.microsoft.com/office/powerpoint/2010/main" val="1223208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do we look for these opportunities: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CE49575-1CAB-4577-AC36-BF5E02F7F263}" type="slidenum">
              <a:rPr lang="en-US" smtClean="0"/>
              <a:t>18</a:t>
            </a:fld>
            <a:endParaRPr lang="en-US" dirty="0"/>
          </a:p>
        </p:txBody>
      </p:sp>
    </p:spTree>
    <p:extLst>
      <p:ext uri="{BB962C8B-B14F-4D97-AF65-F5344CB8AC3E}">
        <p14:creationId xmlns:p14="http://schemas.microsoft.com/office/powerpoint/2010/main" val="4104972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looked at the filter sep, now let look at another product we have developed over the last three years, gas Strainers. In the past we have made strainers for liquid applications, however the filtration mechanics for gas are similar so its not a big leap to go from liquid to gas and the strainer side. Through a opportunity at GE extensive testing was done to develop a strainer basket design that would meet GE requirements. Mote once again we can apply all the design codes mentioned earlier to the vessel</a:t>
            </a:r>
            <a:endParaRPr lang="en-US" dirty="0"/>
          </a:p>
        </p:txBody>
      </p:sp>
      <p:sp>
        <p:nvSpPr>
          <p:cNvPr id="4" name="Slide Number Placeholder 3"/>
          <p:cNvSpPr>
            <a:spLocks noGrp="1"/>
          </p:cNvSpPr>
          <p:nvPr>
            <p:ph type="sldNum" sz="quarter" idx="10"/>
          </p:nvPr>
        </p:nvSpPr>
        <p:spPr/>
        <p:txBody>
          <a:bodyPr/>
          <a:lstStyle/>
          <a:p>
            <a:fld id="{DCE49575-1CAB-4577-AC36-BF5E02F7F263}" type="slidenum">
              <a:rPr lang="en-US" smtClean="0"/>
              <a:t>19</a:t>
            </a:fld>
            <a:endParaRPr lang="en-US" dirty="0"/>
          </a:p>
        </p:txBody>
      </p:sp>
    </p:spTree>
    <p:extLst>
      <p:ext uri="{BB962C8B-B14F-4D97-AF65-F5344CB8AC3E}">
        <p14:creationId xmlns:p14="http://schemas.microsoft.com/office/powerpoint/2010/main" val="465430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Basically we</a:t>
            </a:r>
            <a:r>
              <a:rPr lang="en-US" baseline="0" dirty="0" smtClean="0"/>
              <a:t> have two versions, one that uses a drop in basket with metal to metal seal, and a threaded basket.</a:t>
            </a:r>
            <a:endParaRPr lang="en-US" dirty="0"/>
          </a:p>
        </p:txBody>
      </p:sp>
      <p:sp>
        <p:nvSpPr>
          <p:cNvPr id="4" name="Slide Number Placeholder 3"/>
          <p:cNvSpPr>
            <a:spLocks noGrp="1"/>
          </p:cNvSpPr>
          <p:nvPr>
            <p:ph type="sldNum" sz="quarter" idx="10"/>
          </p:nvPr>
        </p:nvSpPr>
        <p:spPr/>
        <p:txBody>
          <a:bodyPr/>
          <a:lstStyle/>
          <a:p>
            <a:fld id="{DCE49575-1CAB-4577-AC36-BF5E02F7F263}" type="slidenum">
              <a:rPr lang="en-US" smtClean="0"/>
              <a:t>20</a:t>
            </a:fld>
            <a:endParaRPr lang="en-US" dirty="0"/>
          </a:p>
        </p:txBody>
      </p:sp>
    </p:spTree>
    <p:extLst>
      <p:ext uri="{BB962C8B-B14F-4D97-AF65-F5344CB8AC3E}">
        <p14:creationId xmlns:p14="http://schemas.microsoft.com/office/powerpoint/2010/main" val="3663538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Hilco has been involved in gas</a:t>
            </a:r>
            <a:r>
              <a:rPr lang="en-US" baseline="0" dirty="0" smtClean="0"/>
              <a:t> filter applications for several years. Recently, we have focused efforts to develop offerings for specific OEM applications. The main applications developed were custom gas strainers for GE gas turbines and Gas Filter Separators for  Siemens gas turbines. These applications are fuel gas applications, however have applied and can apply these technologies to any gas. The goal of a strainer or filter separator is to remove solid and/or liquid contaminate from the gas stream to specified levels. In the case of fuel gas we are generally protecting the fuel nozzles and orifices from being fouled or plugged. Plugged fuel nozzles can greatly effect turbine performance.</a:t>
            </a:r>
            <a:endParaRPr lang="en-US" dirty="0"/>
          </a:p>
        </p:txBody>
      </p:sp>
      <p:sp>
        <p:nvSpPr>
          <p:cNvPr id="4" name="Slide Number Placeholder 3"/>
          <p:cNvSpPr>
            <a:spLocks noGrp="1"/>
          </p:cNvSpPr>
          <p:nvPr>
            <p:ph type="sldNum" sz="quarter" idx="10"/>
          </p:nvPr>
        </p:nvSpPr>
        <p:spPr/>
        <p:txBody>
          <a:bodyPr/>
          <a:lstStyle/>
          <a:p>
            <a:fld id="{DCE49575-1CAB-4577-AC36-BF5E02F7F263}" type="slidenum">
              <a:rPr lang="en-US" smtClean="0"/>
              <a:t>2</a:t>
            </a:fld>
            <a:endParaRPr lang="en-US" dirty="0"/>
          </a:p>
        </p:txBody>
      </p:sp>
    </p:spTree>
    <p:extLst>
      <p:ext uri="{BB962C8B-B14F-4D97-AF65-F5344CB8AC3E}">
        <p14:creationId xmlns:p14="http://schemas.microsoft.com/office/powerpoint/2010/main" val="1447011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bag housing drop in basket we offer all the single layer mesh sizes that result in 10, 25, 40, and on up to larger particles.</a:t>
            </a:r>
            <a:r>
              <a:rPr lang="en-US" baseline="0" dirty="0" smtClean="0"/>
              <a:t> In our custom threaded in design we use for GE we offer a layered basket with support screen and heavy ambient. Note that the threaded design offers advantages over the bag style. </a:t>
            </a:r>
            <a:endParaRPr lang="en-US" dirty="0"/>
          </a:p>
        </p:txBody>
      </p:sp>
      <p:sp>
        <p:nvSpPr>
          <p:cNvPr id="4" name="Slide Number Placeholder 3"/>
          <p:cNvSpPr>
            <a:spLocks noGrp="1"/>
          </p:cNvSpPr>
          <p:nvPr>
            <p:ph type="sldNum" sz="quarter" idx="10"/>
          </p:nvPr>
        </p:nvSpPr>
        <p:spPr/>
        <p:txBody>
          <a:bodyPr/>
          <a:lstStyle/>
          <a:p>
            <a:fld id="{DCE49575-1CAB-4577-AC36-BF5E02F7F263}" type="slidenum">
              <a:rPr lang="en-US" smtClean="0"/>
              <a:t>21</a:t>
            </a:fld>
            <a:endParaRPr lang="en-US" dirty="0"/>
          </a:p>
        </p:txBody>
      </p:sp>
    </p:spTree>
    <p:extLst>
      <p:ext uri="{BB962C8B-B14F-4D97-AF65-F5344CB8AC3E}">
        <p14:creationId xmlns:p14="http://schemas.microsoft.com/office/powerpoint/2010/main" val="2558933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screen design we consider those to be a absolute filter. Another words particle larger than the screen will not pass. Note in this particular test the strainer is allowing</a:t>
            </a:r>
            <a:r>
              <a:rPr lang="en-US" baseline="0" dirty="0" smtClean="0"/>
              <a:t> through on average 2 micron particles and about 400 milligrams/ cubic meter</a:t>
            </a:r>
            <a:endParaRPr lang="en-US" dirty="0"/>
          </a:p>
        </p:txBody>
      </p:sp>
      <p:sp>
        <p:nvSpPr>
          <p:cNvPr id="4" name="Slide Number Placeholder 3"/>
          <p:cNvSpPr>
            <a:spLocks noGrp="1"/>
          </p:cNvSpPr>
          <p:nvPr>
            <p:ph type="sldNum" sz="quarter" idx="10"/>
          </p:nvPr>
        </p:nvSpPr>
        <p:spPr/>
        <p:txBody>
          <a:bodyPr/>
          <a:lstStyle/>
          <a:p>
            <a:fld id="{DCE49575-1CAB-4577-AC36-BF5E02F7F263}" type="slidenum">
              <a:rPr lang="en-US" smtClean="0"/>
              <a:t>22</a:t>
            </a:fld>
            <a:endParaRPr lang="en-US" dirty="0"/>
          </a:p>
        </p:txBody>
      </p:sp>
    </p:spTree>
    <p:extLst>
      <p:ext uri="{BB962C8B-B14F-4D97-AF65-F5344CB8AC3E}">
        <p14:creationId xmlns:p14="http://schemas.microsoft.com/office/powerpoint/2010/main" val="529719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Dirt</a:t>
            </a:r>
            <a:r>
              <a:rPr lang="en-US" baseline="0" dirty="0" smtClean="0"/>
              <a:t> holding capacity is a important aspect of any filter element or strainer as it translates to life between change of a cartridge or cleaning of a strainer.</a:t>
            </a:r>
            <a:endParaRPr lang="en-US" dirty="0"/>
          </a:p>
        </p:txBody>
      </p:sp>
      <p:sp>
        <p:nvSpPr>
          <p:cNvPr id="4" name="Slide Number Placeholder 3"/>
          <p:cNvSpPr>
            <a:spLocks noGrp="1"/>
          </p:cNvSpPr>
          <p:nvPr>
            <p:ph type="sldNum" sz="quarter" idx="10"/>
          </p:nvPr>
        </p:nvSpPr>
        <p:spPr/>
        <p:txBody>
          <a:bodyPr/>
          <a:lstStyle/>
          <a:p>
            <a:fld id="{DCE49575-1CAB-4577-AC36-BF5E02F7F263}" type="slidenum">
              <a:rPr lang="en-US" smtClean="0"/>
              <a:t>23</a:t>
            </a:fld>
            <a:endParaRPr lang="en-US" dirty="0"/>
          </a:p>
        </p:txBody>
      </p:sp>
    </p:spTree>
    <p:extLst>
      <p:ext uri="{BB962C8B-B14F-4D97-AF65-F5344CB8AC3E}">
        <p14:creationId xmlns:p14="http://schemas.microsoft.com/office/powerpoint/2010/main" val="1618506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list of where to look for opportunities…very similar to the filter separators.</a:t>
            </a:r>
            <a:endParaRPr lang="en-US" dirty="0"/>
          </a:p>
        </p:txBody>
      </p:sp>
      <p:sp>
        <p:nvSpPr>
          <p:cNvPr id="4" name="Slide Number Placeholder 3"/>
          <p:cNvSpPr>
            <a:spLocks noGrp="1"/>
          </p:cNvSpPr>
          <p:nvPr>
            <p:ph type="sldNum" sz="quarter" idx="10"/>
          </p:nvPr>
        </p:nvSpPr>
        <p:spPr/>
        <p:txBody>
          <a:bodyPr/>
          <a:lstStyle/>
          <a:p>
            <a:fld id="{DCE49575-1CAB-4577-AC36-BF5E02F7F263}" type="slidenum">
              <a:rPr lang="en-US" smtClean="0"/>
              <a:t>24</a:t>
            </a:fld>
            <a:endParaRPr lang="en-US" dirty="0"/>
          </a:p>
        </p:txBody>
      </p:sp>
    </p:spTree>
    <p:extLst>
      <p:ext uri="{BB962C8B-B14F-4D97-AF65-F5344CB8AC3E}">
        <p14:creationId xmlns:p14="http://schemas.microsoft.com/office/powerpoint/2010/main" val="2030964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Hilliard has the capability to engineer, design, manufacture,</a:t>
            </a:r>
            <a:r>
              <a:rPr lang="en-US" baseline="0" dirty="0" smtClean="0"/>
              <a:t> and test complete gas conditioning skids. Several of these conditioning skids have been delivered to end users and OEM’s. Note we not only provide the filters but the controls, block and bleed valves, dump, valves, transmitters, controls, to provide our customer a complete solution.</a:t>
            </a:r>
            <a:endParaRPr lang="en-US" dirty="0"/>
          </a:p>
        </p:txBody>
      </p:sp>
      <p:sp>
        <p:nvSpPr>
          <p:cNvPr id="4" name="Slide Number Placeholder 3"/>
          <p:cNvSpPr>
            <a:spLocks noGrp="1"/>
          </p:cNvSpPr>
          <p:nvPr>
            <p:ph type="sldNum" sz="quarter" idx="10"/>
          </p:nvPr>
        </p:nvSpPr>
        <p:spPr/>
        <p:txBody>
          <a:bodyPr/>
          <a:lstStyle/>
          <a:p>
            <a:fld id="{DCE49575-1CAB-4577-AC36-BF5E02F7F263}" type="slidenum">
              <a:rPr lang="en-US" smtClean="0"/>
              <a:t>25</a:t>
            </a:fld>
            <a:endParaRPr lang="en-US" dirty="0"/>
          </a:p>
        </p:txBody>
      </p:sp>
    </p:spTree>
    <p:extLst>
      <p:ext uri="{BB962C8B-B14F-4D97-AF65-F5344CB8AC3E}">
        <p14:creationId xmlns:p14="http://schemas.microsoft.com/office/powerpoint/2010/main" val="1616347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we go</a:t>
            </a:r>
            <a:r>
              <a:rPr lang="en-US" baseline="0" dirty="0" smtClean="0"/>
              <a:t> about removing the contaminate? We remove the contamination by use of a media that utilizes surface and depth filtration. Liquid contamination is removed by separation process as the gas passes through the media. Both solid and liquid contaminate is also removed through gravity and directional changes within the vessel. </a:t>
            </a:r>
            <a:endParaRPr lang="en-US" dirty="0"/>
          </a:p>
        </p:txBody>
      </p:sp>
      <p:sp>
        <p:nvSpPr>
          <p:cNvPr id="4" name="Slide Number Placeholder 3"/>
          <p:cNvSpPr>
            <a:spLocks noGrp="1"/>
          </p:cNvSpPr>
          <p:nvPr>
            <p:ph type="sldNum" sz="quarter" idx="10"/>
          </p:nvPr>
        </p:nvSpPr>
        <p:spPr/>
        <p:txBody>
          <a:bodyPr/>
          <a:lstStyle/>
          <a:p>
            <a:fld id="{DCE49575-1CAB-4577-AC36-BF5E02F7F263}" type="slidenum">
              <a:rPr lang="en-US" smtClean="0"/>
              <a:t>3</a:t>
            </a:fld>
            <a:endParaRPr lang="en-US" dirty="0"/>
          </a:p>
        </p:txBody>
      </p:sp>
    </p:spTree>
    <p:extLst>
      <p:ext uri="{BB962C8B-B14F-4D97-AF65-F5344CB8AC3E}">
        <p14:creationId xmlns:p14="http://schemas.microsoft.com/office/powerpoint/2010/main" val="2982440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date we have built several filter/separator</a:t>
            </a:r>
            <a:r>
              <a:rPr lang="en-US" baseline="0" dirty="0" smtClean="0"/>
              <a:t> units for end users and OEM’s. Basically we an build any size up to our ability to move the filter around our shop. Cartridge flow is inside to outside rather than our normal L/O filter flow which is outside to inside. Typical options can include differential pressure transmitters, condensate level gages, condensate auto dump valves. The unit shown is a Siemens unit with 10” connections, 600 psi code design.</a:t>
            </a:r>
            <a:endParaRPr lang="en-US" dirty="0"/>
          </a:p>
        </p:txBody>
      </p:sp>
      <p:sp>
        <p:nvSpPr>
          <p:cNvPr id="4" name="Slide Number Placeholder 3"/>
          <p:cNvSpPr>
            <a:spLocks noGrp="1"/>
          </p:cNvSpPr>
          <p:nvPr>
            <p:ph type="sldNum" sz="quarter" idx="10"/>
          </p:nvPr>
        </p:nvSpPr>
        <p:spPr/>
        <p:txBody>
          <a:bodyPr/>
          <a:lstStyle/>
          <a:p>
            <a:fld id="{DCE49575-1CAB-4577-AC36-BF5E02F7F263}" type="slidenum">
              <a:rPr lang="en-US" smtClean="0"/>
              <a:t>4</a:t>
            </a:fld>
            <a:endParaRPr lang="en-US" dirty="0"/>
          </a:p>
        </p:txBody>
      </p:sp>
    </p:spTree>
    <p:extLst>
      <p:ext uri="{BB962C8B-B14F-4D97-AF65-F5344CB8AC3E}">
        <p14:creationId xmlns:p14="http://schemas.microsoft.com/office/powerpoint/2010/main" val="4183871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should always remember that we can handle the various pressure vessel codes from around the world. This can be a strength over our competitors.</a:t>
            </a:r>
            <a:endParaRPr lang="en-US" dirty="0"/>
          </a:p>
        </p:txBody>
      </p:sp>
      <p:sp>
        <p:nvSpPr>
          <p:cNvPr id="4" name="Slide Number Placeholder 3"/>
          <p:cNvSpPr>
            <a:spLocks noGrp="1"/>
          </p:cNvSpPr>
          <p:nvPr>
            <p:ph type="sldNum" sz="quarter" idx="10"/>
          </p:nvPr>
        </p:nvSpPr>
        <p:spPr/>
        <p:txBody>
          <a:bodyPr/>
          <a:lstStyle/>
          <a:p>
            <a:fld id="{DCE49575-1CAB-4577-AC36-BF5E02F7F263}" type="slidenum">
              <a:rPr lang="en-US" smtClean="0"/>
              <a:t>5</a:t>
            </a:fld>
            <a:endParaRPr lang="en-US" dirty="0"/>
          </a:p>
        </p:txBody>
      </p:sp>
    </p:spTree>
    <p:extLst>
      <p:ext uri="{BB962C8B-B14F-4D97-AF65-F5344CB8AC3E}">
        <p14:creationId xmlns:p14="http://schemas.microsoft.com/office/powerpoint/2010/main" val="741545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the various sizes of cartridges we utilize and design the gas filter housing around. The</a:t>
            </a:r>
            <a:r>
              <a:rPr lang="en-US" baseline="0" dirty="0" smtClean="0"/>
              <a:t> different cartridge sizes along with using multiple cartridges per housing allow us to design the most economical housing. Incidentally our AA820-00-C interchanges directly with National Element # 2710E2. National filtration, or Clark Reliance today have many housings in fuel gas applications on Siemens turbines that use this cartridge.</a:t>
            </a:r>
            <a:endParaRPr lang="en-US" dirty="0"/>
          </a:p>
        </p:txBody>
      </p:sp>
      <p:sp>
        <p:nvSpPr>
          <p:cNvPr id="4" name="Slide Number Placeholder 3"/>
          <p:cNvSpPr>
            <a:spLocks noGrp="1"/>
          </p:cNvSpPr>
          <p:nvPr>
            <p:ph type="sldNum" sz="quarter" idx="10"/>
          </p:nvPr>
        </p:nvSpPr>
        <p:spPr/>
        <p:txBody>
          <a:bodyPr/>
          <a:lstStyle/>
          <a:p>
            <a:fld id="{DCE49575-1CAB-4577-AC36-BF5E02F7F263}" type="slidenum">
              <a:rPr lang="en-US" smtClean="0"/>
              <a:t>6</a:t>
            </a:fld>
            <a:endParaRPr lang="en-US" dirty="0"/>
          </a:p>
        </p:txBody>
      </p:sp>
    </p:spTree>
    <p:extLst>
      <p:ext uri="{BB962C8B-B14F-4D97-AF65-F5344CB8AC3E}">
        <p14:creationId xmlns:p14="http://schemas.microsoft.com/office/powerpoint/2010/main" val="4236363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AA739 Filter/Separator cartridge is proprietary to Hilliard. Therefore, we try to use this size where we can so the cartridge business comes back to us. </a:t>
            </a:r>
            <a:endParaRPr lang="en-US" dirty="0"/>
          </a:p>
        </p:txBody>
      </p:sp>
      <p:sp>
        <p:nvSpPr>
          <p:cNvPr id="4" name="Slide Number Placeholder 3"/>
          <p:cNvSpPr>
            <a:spLocks noGrp="1"/>
          </p:cNvSpPr>
          <p:nvPr>
            <p:ph type="sldNum" sz="quarter" idx="10"/>
          </p:nvPr>
        </p:nvSpPr>
        <p:spPr/>
        <p:txBody>
          <a:bodyPr/>
          <a:lstStyle/>
          <a:p>
            <a:fld id="{DCE49575-1CAB-4577-AC36-BF5E02F7F263}" type="slidenum">
              <a:rPr lang="en-US" smtClean="0"/>
              <a:t>7</a:t>
            </a:fld>
            <a:endParaRPr lang="en-US" dirty="0"/>
          </a:p>
        </p:txBody>
      </p:sp>
    </p:spTree>
    <p:extLst>
      <p:ext uri="{BB962C8B-B14F-4D97-AF65-F5344CB8AC3E}">
        <p14:creationId xmlns:p14="http://schemas.microsoft.com/office/powerpoint/2010/main" val="1619748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 we have our largest size filter/separator cartridge</a:t>
            </a:r>
            <a:r>
              <a:rPr lang="en-US" baseline="0" dirty="0" smtClean="0"/>
              <a:t> that was used in the large Siemens Gas Filter I showed you earlier. Notice all the cartridges have heavy outer ambient to prevent burst from the inside out flow. Burst pressures exceed 100 psid for our filter separator designs. Cartridge material going downstream contaminating fuel nozzles will likely cause a shutdown of the turbine and the plant. </a:t>
            </a:r>
            <a:endParaRPr lang="en-US" dirty="0"/>
          </a:p>
        </p:txBody>
      </p:sp>
      <p:sp>
        <p:nvSpPr>
          <p:cNvPr id="4" name="Slide Number Placeholder 3"/>
          <p:cNvSpPr>
            <a:spLocks noGrp="1"/>
          </p:cNvSpPr>
          <p:nvPr>
            <p:ph type="sldNum" sz="quarter" idx="10"/>
          </p:nvPr>
        </p:nvSpPr>
        <p:spPr/>
        <p:txBody>
          <a:bodyPr/>
          <a:lstStyle/>
          <a:p>
            <a:fld id="{DCE49575-1CAB-4577-AC36-BF5E02F7F263}" type="slidenum">
              <a:rPr lang="en-US" smtClean="0"/>
              <a:t>8</a:t>
            </a:fld>
            <a:endParaRPr lang="en-US" dirty="0"/>
          </a:p>
        </p:txBody>
      </p:sp>
    </p:spTree>
    <p:extLst>
      <p:ext uri="{BB962C8B-B14F-4D97-AF65-F5344CB8AC3E}">
        <p14:creationId xmlns:p14="http://schemas.microsoft.com/office/powerpoint/2010/main" val="2296237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filter separator cartridges are constructed</a:t>
            </a:r>
            <a:r>
              <a:rPr lang="en-US" baseline="0" dirty="0" smtClean="0"/>
              <a:t> of multiple layer of synthetic materials supported be coated or stainless screen. Most of the time all components are stainless because we are striping moisture out of the gas. Heavy ambients and center cores. Also, many times in fuel gas applications the gas is preheated to facilitate complete combustion and increase efficiency. Therefor the cartridge is designed to withstand gas temperatures to 450 F for the standard designs.</a:t>
            </a:r>
            <a:endParaRPr lang="en-US" dirty="0"/>
          </a:p>
        </p:txBody>
      </p:sp>
      <p:sp>
        <p:nvSpPr>
          <p:cNvPr id="4" name="Slide Number Placeholder 3"/>
          <p:cNvSpPr>
            <a:spLocks noGrp="1"/>
          </p:cNvSpPr>
          <p:nvPr>
            <p:ph type="sldNum" sz="quarter" idx="10"/>
          </p:nvPr>
        </p:nvSpPr>
        <p:spPr/>
        <p:txBody>
          <a:bodyPr/>
          <a:lstStyle/>
          <a:p>
            <a:fld id="{DCE49575-1CAB-4577-AC36-BF5E02F7F263}" type="slidenum">
              <a:rPr lang="en-US" smtClean="0"/>
              <a:t>9</a:t>
            </a:fld>
            <a:endParaRPr lang="en-US" dirty="0"/>
          </a:p>
        </p:txBody>
      </p:sp>
    </p:spTree>
    <p:extLst>
      <p:ext uri="{BB962C8B-B14F-4D97-AF65-F5344CB8AC3E}">
        <p14:creationId xmlns:p14="http://schemas.microsoft.com/office/powerpoint/2010/main" val="4562299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1752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36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5318760" y="6195058"/>
            <a:ext cx="2133600" cy="365125"/>
          </a:xfrm>
        </p:spPr>
        <p:txBody>
          <a:bodyPr/>
          <a:lstStyle/>
          <a:p>
            <a:fld id="{74845A01-E82E-433B-A8BD-5542260EAD9E}" type="datetimeFigureOut">
              <a:rPr lang="en-US" smtClean="0"/>
              <a:t>12/3/2012</a:t>
            </a:fld>
            <a:endParaRPr lang="en-US" dirty="0"/>
          </a:p>
        </p:txBody>
      </p:sp>
      <p:sp>
        <p:nvSpPr>
          <p:cNvPr id="5" name="Footer Placeholder 4"/>
          <p:cNvSpPr>
            <a:spLocks noGrp="1"/>
          </p:cNvSpPr>
          <p:nvPr>
            <p:ph type="ftr" sz="quarter" idx="11"/>
          </p:nvPr>
        </p:nvSpPr>
        <p:spPr>
          <a:xfrm>
            <a:off x="761999" y="6208776"/>
            <a:ext cx="4191001" cy="365125"/>
          </a:xfrm>
        </p:spPr>
        <p:txBody>
          <a:bodyPr/>
          <a:lstStyle/>
          <a:p>
            <a:r>
              <a:rPr lang="en-US" dirty="0" smtClean="0"/>
              <a:t>2012 HILCO Sales Training – Orlando, FL </a:t>
            </a:r>
            <a:endParaRPr lang="en-US" dirty="0"/>
          </a:p>
        </p:txBody>
      </p:sp>
      <p:sp>
        <p:nvSpPr>
          <p:cNvPr id="6" name="Slide Number Placeholder 5"/>
          <p:cNvSpPr>
            <a:spLocks noGrp="1"/>
          </p:cNvSpPr>
          <p:nvPr>
            <p:ph type="sldNum" sz="quarter" idx="12"/>
          </p:nvPr>
        </p:nvSpPr>
        <p:spPr>
          <a:xfrm>
            <a:off x="8321040" y="76200"/>
            <a:ext cx="762000" cy="365125"/>
          </a:xfrm>
          <a:prstGeom prst="rect">
            <a:avLst/>
          </a:prstGeom>
        </p:spPr>
        <p:txBody>
          <a:bodyPr/>
          <a:lstStyle/>
          <a:p>
            <a:fld id="{DFEC6A01-55F1-4C08-8BC5-402F2228D419}" type="slidenum">
              <a:rPr lang="en-US" smtClean="0"/>
              <a:t>‹#›</a:t>
            </a:fld>
            <a:endParaRPr lang="en-US" dirty="0"/>
          </a:p>
        </p:txBody>
      </p:sp>
      <p:sp>
        <p:nvSpPr>
          <p:cNvPr id="7" name="Rectangle 6"/>
          <p:cNvSpPr/>
          <p:nvPr/>
        </p:nvSpPr>
        <p:spPr>
          <a:xfrm>
            <a:off x="533400" y="6096960"/>
            <a:ext cx="76962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59040" y="5715000"/>
            <a:ext cx="152400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845A01-E82E-433B-A8BD-5542260EAD9E}" type="datetimeFigureOut">
              <a:rPr lang="en-US" smtClean="0"/>
              <a:t>12/3/2012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5687568"/>
            <a:ext cx="762000" cy="365125"/>
          </a:xfrm>
          <a:prstGeom prst="rect">
            <a:avLst/>
          </a:prstGeom>
        </p:spPr>
        <p:txBody>
          <a:bodyPr/>
          <a:lstStyle/>
          <a:p>
            <a:fld id="{DFEC6A01-55F1-4C08-8BC5-402F2228D41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845A01-E82E-433B-A8BD-5542260EAD9E}" type="datetimeFigureOut">
              <a:rPr lang="en-US" smtClean="0"/>
              <a:t>12/3/2012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5687568"/>
            <a:ext cx="762000" cy="365125"/>
          </a:xfrm>
          <a:prstGeom prst="rect">
            <a:avLst/>
          </a:prstGeom>
        </p:spPr>
        <p:txBody>
          <a:bodyPr/>
          <a:lstStyle/>
          <a:p>
            <a:fld id="{DFEC6A01-55F1-4C08-8BC5-402F2228D41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334000" y="6324600"/>
            <a:ext cx="2209800" cy="365125"/>
          </a:xfrm>
        </p:spPr>
        <p:txBody>
          <a:bodyPr/>
          <a:lstStyle/>
          <a:p>
            <a:fld id="{74845A01-E82E-433B-A8BD-5542260EAD9E}" type="datetimeFigureOut">
              <a:rPr lang="en-US" smtClean="0"/>
              <a:t>12/3/2012</a:t>
            </a:fld>
            <a:endParaRPr lang="en-US" dirty="0"/>
          </a:p>
        </p:txBody>
      </p:sp>
      <p:sp>
        <p:nvSpPr>
          <p:cNvPr id="6" name="Slide Number Placeholder 5"/>
          <p:cNvSpPr>
            <a:spLocks noGrp="1"/>
          </p:cNvSpPr>
          <p:nvPr>
            <p:ph type="sldNum" sz="quarter" idx="12"/>
          </p:nvPr>
        </p:nvSpPr>
        <p:spPr>
          <a:xfrm>
            <a:off x="8305800" y="76200"/>
            <a:ext cx="762000" cy="365125"/>
          </a:xfrm>
          <a:prstGeom prst="rect">
            <a:avLst/>
          </a:prstGeom>
        </p:spPr>
        <p:txBody>
          <a:bodyPr/>
          <a:lstStyle/>
          <a:p>
            <a:fld id="{DFEC6A01-55F1-4C08-8BC5-402F2228D419}" type="slidenum">
              <a:rPr lang="en-US" smtClean="0"/>
              <a:t>‹#›</a:t>
            </a:fld>
            <a:endParaRPr lang="en-US" dirty="0"/>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5943599"/>
            <a:ext cx="1295400" cy="882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4"/>
          <p:cNvSpPr txBox="1">
            <a:spLocks/>
          </p:cNvSpPr>
          <p:nvPr userDrawn="1"/>
        </p:nvSpPr>
        <p:spPr>
          <a:xfrm>
            <a:off x="758300" y="6239834"/>
            <a:ext cx="4191001"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2">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2012 HILCO Sales Training – Orlando, FL </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845A01-E82E-433B-A8BD-5542260EAD9E}" type="datetimeFigureOut">
              <a:rPr lang="en-US" smtClean="0"/>
              <a:t>12/3/2012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5687568"/>
            <a:ext cx="762000" cy="365125"/>
          </a:xfrm>
          <a:prstGeom prst="rect">
            <a:avLst/>
          </a:prstGeom>
        </p:spPr>
        <p:txBody>
          <a:bodyPr/>
          <a:lstStyle/>
          <a:p>
            <a:fld id="{DFEC6A01-55F1-4C08-8BC5-402F2228D419}" type="slidenum">
              <a:rPr lang="en-US" smtClean="0"/>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845A01-E82E-433B-A8BD-5542260EAD9E}" type="datetimeFigureOut">
              <a:rPr lang="en-US" smtClean="0"/>
              <a:t>12/3/2012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620000" y="5687568"/>
            <a:ext cx="762000" cy="365125"/>
          </a:xfrm>
          <a:prstGeom prst="rect">
            <a:avLst/>
          </a:prstGeom>
        </p:spPr>
        <p:txBody>
          <a:bodyPr/>
          <a:lstStyle/>
          <a:p>
            <a:fld id="{DFEC6A01-55F1-4C08-8BC5-402F2228D41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1676400"/>
            <a:ext cx="6781800" cy="457200"/>
          </a:xfrm>
        </p:spPr>
        <p:txBody>
          <a:bodyPr/>
          <a:lstStyle>
            <a:lvl1pPr>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838200" y="2819400"/>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14820" y="2819400"/>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74845A01-E82E-433B-A8BD-5542260EAD9E}" type="datetimeFigureOut">
              <a:rPr lang="en-US" smtClean="0"/>
              <a:t>12/3/2012</a:t>
            </a:fld>
            <a:endParaRPr lang="en-US" dirty="0"/>
          </a:p>
        </p:txBody>
      </p:sp>
      <p:sp>
        <p:nvSpPr>
          <p:cNvPr id="8" name="Footer Placeholder 7"/>
          <p:cNvSpPr>
            <a:spLocks noGrp="1"/>
          </p:cNvSpPr>
          <p:nvPr>
            <p:ph type="ftr" sz="quarter" idx="11"/>
          </p:nvPr>
        </p:nvSpPr>
        <p:spPr/>
        <p:txBody>
          <a:bodyPr/>
          <a:lstStyle/>
          <a:p>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5410200" y="6248400"/>
            <a:ext cx="2133600" cy="365125"/>
          </a:xfrm>
        </p:spPr>
        <p:txBody>
          <a:bodyPr/>
          <a:lstStyle/>
          <a:p>
            <a:fld id="{74845A01-E82E-433B-A8BD-5542260EAD9E}" type="datetimeFigureOut">
              <a:rPr lang="en-US" smtClean="0"/>
              <a:t>12/3/2012</a:t>
            </a:fld>
            <a:endParaRPr lang="en-US" dirty="0"/>
          </a:p>
        </p:txBody>
      </p:sp>
      <p:sp>
        <p:nvSpPr>
          <p:cNvPr id="4" name="Footer Placeholder 3"/>
          <p:cNvSpPr>
            <a:spLocks noGrp="1"/>
          </p:cNvSpPr>
          <p:nvPr>
            <p:ph type="ftr" sz="quarter" idx="11"/>
          </p:nvPr>
        </p:nvSpPr>
        <p:spPr>
          <a:xfrm>
            <a:off x="761999" y="6208776"/>
            <a:ext cx="4419601" cy="365125"/>
          </a:xfrm>
        </p:spPr>
        <p:txBody>
          <a:bodyPr/>
          <a:lstStyle/>
          <a:p>
            <a:endParaRPr lang="en-US" dirty="0"/>
          </a:p>
        </p:txBody>
      </p:sp>
      <p:sp>
        <p:nvSpPr>
          <p:cNvPr id="5" name="Slide Number Placeholder 4"/>
          <p:cNvSpPr>
            <a:spLocks noGrp="1"/>
          </p:cNvSpPr>
          <p:nvPr>
            <p:ph type="sldNum" sz="quarter" idx="12"/>
          </p:nvPr>
        </p:nvSpPr>
        <p:spPr>
          <a:xfrm>
            <a:off x="8367574" y="152400"/>
            <a:ext cx="762000" cy="365125"/>
          </a:xfrm>
          <a:prstGeom prst="rect">
            <a:avLst/>
          </a:prstGeom>
        </p:spPr>
        <p:txBody>
          <a:bodyPr/>
          <a:lstStyle/>
          <a:p>
            <a:fld id="{DFEC6A01-55F1-4C08-8BC5-402F2228D419}" type="slidenum">
              <a:rPr lang="en-US" smtClean="0"/>
              <a:t>‹#›</a:t>
            </a:fld>
            <a:endParaRPr lang="en-US" dirty="0"/>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5943599"/>
            <a:ext cx="1295400" cy="882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845A01-E82E-433B-A8BD-5542260EAD9E}" type="datetimeFigureOut">
              <a:rPr lang="en-US" smtClean="0"/>
              <a:t>12/3/2012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7620000" y="5687568"/>
            <a:ext cx="762000" cy="365125"/>
          </a:xfrm>
          <a:prstGeom prst="rect">
            <a:avLst/>
          </a:prstGeom>
        </p:spPr>
        <p:txBody>
          <a:bodyPr/>
          <a:lstStyle/>
          <a:p>
            <a:fld id="{DFEC6A01-55F1-4C08-8BC5-402F2228D41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845A01-E82E-433B-A8BD-5542260EAD9E}" type="datetimeFigureOut">
              <a:rPr lang="en-US" smtClean="0"/>
              <a:t>12/3/2012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620000" y="5687568"/>
            <a:ext cx="762000" cy="365125"/>
          </a:xfrm>
          <a:prstGeom prst="rect">
            <a:avLst/>
          </a:prstGeom>
        </p:spPr>
        <p:txBody>
          <a:bodyPr/>
          <a:lstStyle/>
          <a:p>
            <a:fld id="{DFEC6A01-55F1-4C08-8BC5-402F2228D419}" type="slidenum">
              <a:rPr lang="en-US" smtClean="0"/>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845A01-E82E-433B-A8BD-5542260EAD9E}" type="datetimeFigureOut">
              <a:rPr lang="en-US" smtClean="0"/>
              <a:t>12/3/2012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620000" y="5687568"/>
            <a:ext cx="762000" cy="365125"/>
          </a:xfrm>
          <a:prstGeom prst="rect">
            <a:avLst/>
          </a:prstGeom>
        </p:spPr>
        <p:txBody>
          <a:bodyPr/>
          <a:lstStyle/>
          <a:p>
            <a:fld id="{DFEC6A01-55F1-4C08-8BC5-402F2228D41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8240" y="533400"/>
            <a:ext cx="6781800" cy="1600200"/>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72801" y="2209800"/>
            <a:ext cx="7543800" cy="3886200"/>
          </a:xfrm>
          <a:prstGeom prst="rect">
            <a:avLst/>
          </a:prstGeom>
        </p:spPr>
        <p:txBody>
          <a:bodyPr vert="horz" lIns="91440" tIns="45720" rIns="91440" bIns="45720" rtlCol="0" anchor="ctr"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4845A01-E82E-433B-A8BD-5542260EAD9E}" type="datetimeFigureOut">
              <a:rPr lang="en-US" smtClean="0"/>
              <a:t>12/3/2012</a:t>
            </a:fld>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dirty="0" smtClean="0"/>
              <a:t>2012 Sales Training – Orlando, FL</a:t>
            </a:r>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gi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9.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gif"/><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Hilco Training 2012</a:t>
            </a:r>
            <a:br>
              <a:rPr lang="en-US" sz="4000" dirty="0" smtClean="0"/>
            </a:br>
            <a:r>
              <a:rPr lang="en-US" sz="4000" dirty="0" smtClean="0"/>
              <a:t>Gas Filtration</a:t>
            </a:r>
            <a:endParaRPr lang="en-US" sz="4000" dirty="0"/>
          </a:p>
        </p:txBody>
      </p:sp>
      <p:sp>
        <p:nvSpPr>
          <p:cNvPr id="3" name="Subtitle 2"/>
          <p:cNvSpPr>
            <a:spLocks noGrp="1"/>
          </p:cNvSpPr>
          <p:nvPr>
            <p:ph type="subTitle" idx="1"/>
          </p:nvPr>
        </p:nvSpPr>
        <p:spPr/>
        <p:txBody>
          <a:bodyPr/>
          <a:lstStyle/>
          <a:p>
            <a:r>
              <a:rPr lang="en-US" dirty="0" smtClean="0"/>
              <a:t>Orlando, FL</a:t>
            </a:r>
            <a:endParaRPr lang="en-US" dirty="0"/>
          </a:p>
        </p:txBody>
      </p:sp>
      <p:pic>
        <p:nvPicPr>
          <p:cNvPr id="1027" name="Picture 3" descr="T:\Hilliard Web Site Photos\Building Photos\Hilliar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6546" y="2438400"/>
            <a:ext cx="3808854"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06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533400"/>
            <a:ext cx="6781800" cy="685800"/>
          </a:xfrm>
        </p:spPr>
        <p:txBody>
          <a:bodyPr>
            <a:normAutofit fontScale="90000"/>
          </a:bodyPr>
          <a:lstStyle/>
          <a:p>
            <a:pPr algn="ctr"/>
            <a:r>
              <a:rPr lang="en-US" dirty="0" smtClean="0"/>
              <a:t>Filter/Separator Cartridge Performance</a:t>
            </a:r>
            <a:endParaRPr lang="en-US" dirty="0"/>
          </a:p>
        </p:txBody>
      </p:sp>
      <p:sp>
        <p:nvSpPr>
          <p:cNvPr id="3" name="Content Placeholder 2"/>
          <p:cNvSpPr>
            <a:spLocks noGrp="1"/>
          </p:cNvSpPr>
          <p:nvPr>
            <p:ph idx="1"/>
          </p:nvPr>
        </p:nvSpPr>
        <p:spPr>
          <a:xfrm>
            <a:off x="762000" y="1524000"/>
            <a:ext cx="7543800" cy="4572000"/>
          </a:xfrm>
        </p:spPr>
        <p:txBody>
          <a:bodyPr anchor="t"/>
          <a:lstStyle/>
          <a:p>
            <a:r>
              <a:rPr lang="en-US" sz="2800" dirty="0" smtClean="0"/>
              <a:t>Particle removal efficiency 99% @ 0.5 to 3 Micron</a:t>
            </a:r>
          </a:p>
          <a:p>
            <a:r>
              <a:rPr lang="en-US" sz="2800" dirty="0" smtClean="0"/>
              <a:t>Liquid removal efficiency 99% @ 0.5 to 8 Micron</a:t>
            </a:r>
          </a:p>
          <a:p>
            <a:r>
              <a:rPr lang="en-US" sz="2800" dirty="0" smtClean="0"/>
              <a:t>Clean Pressure Drop 2-3 psid @ 80 F and</a:t>
            </a:r>
          </a:p>
          <a:p>
            <a:pPr lvl="1"/>
            <a:r>
              <a:rPr lang="en-US" sz="2800" dirty="0" smtClean="0"/>
              <a:t>500 Actual Cubic Feet Minute (ACFM) for AA820-00-C</a:t>
            </a:r>
          </a:p>
          <a:p>
            <a:pPr lvl="1"/>
            <a:r>
              <a:rPr lang="en-US" sz="2800" dirty="0" smtClean="0"/>
              <a:t>300 ACFM for AA739-00-CGRF</a:t>
            </a:r>
          </a:p>
          <a:p>
            <a:pPr lvl="1"/>
            <a:r>
              <a:rPr lang="en-US" sz="2800" dirty="0" smtClean="0"/>
              <a:t>1000 ACFM for AA1624-00-C</a:t>
            </a:r>
          </a:p>
          <a:p>
            <a:pPr lvl="1"/>
            <a:endParaRPr lang="en-US" dirty="0" smtClean="0"/>
          </a:p>
          <a:p>
            <a:pPr lvl="1"/>
            <a:endParaRPr lang="en-US" dirty="0"/>
          </a:p>
        </p:txBody>
      </p:sp>
    </p:spTree>
    <p:extLst>
      <p:ext uri="{BB962C8B-B14F-4D97-AF65-F5344CB8AC3E}">
        <p14:creationId xmlns:p14="http://schemas.microsoft.com/office/powerpoint/2010/main" val="3886775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152400"/>
            <a:ext cx="6781800" cy="1371600"/>
          </a:xfrm>
        </p:spPr>
        <p:txBody>
          <a:bodyPr>
            <a:normAutofit/>
          </a:bodyPr>
          <a:lstStyle/>
          <a:p>
            <a:pPr algn="ctr"/>
            <a:r>
              <a:rPr lang="en-US" dirty="0" smtClean="0"/>
              <a:t>Efficiency Testing of Filter/Separator Cartridges</a:t>
            </a:r>
            <a:endParaRPr lang="en-US" dirty="0"/>
          </a:p>
        </p:txBody>
      </p:sp>
      <p:pic>
        <p:nvPicPr>
          <p:cNvPr id="4" name="Picture 4" descr="A:\MVC-886F.JPG"/>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524000" y="1676400"/>
            <a:ext cx="5867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 name="TextBox 6"/>
          <p:cNvSpPr txBox="1"/>
          <p:nvPr/>
        </p:nvSpPr>
        <p:spPr>
          <a:xfrm>
            <a:off x="2133600" y="5257800"/>
            <a:ext cx="4953000" cy="523220"/>
          </a:xfrm>
          <a:prstGeom prst="rect">
            <a:avLst/>
          </a:prstGeom>
          <a:noFill/>
        </p:spPr>
        <p:txBody>
          <a:bodyPr wrap="square" rtlCol="0">
            <a:spAutoFit/>
          </a:bodyPr>
          <a:lstStyle/>
          <a:p>
            <a:pPr algn="ctr"/>
            <a:r>
              <a:rPr lang="en-US" sz="2800" dirty="0" smtClean="0"/>
              <a:t>Modified DOP Test Procedure</a:t>
            </a:r>
            <a:endParaRPr lang="en-US" sz="2800" dirty="0"/>
          </a:p>
        </p:txBody>
      </p:sp>
    </p:spTree>
    <p:extLst>
      <p:ext uri="{BB962C8B-B14F-4D97-AF65-F5344CB8AC3E}">
        <p14:creationId xmlns:p14="http://schemas.microsoft.com/office/powerpoint/2010/main" val="804097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533400"/>
            <a:ext cx="6781800" cy="533400"/>
          </a:xfrm>
        </p:spPr>
        <p:txBody>
          <a:bodyPr>
            <a:normAutofit fontScale="90000"/>
          </a:bodyPr>
          <a:lstStyle/>
          <a:p>
            <a:pPr algn="ctr"/>
            <a:r>
              <a:rPr lang="en-US" dirty="0" smtClean="0"/>
              <a:t>Effluent (Outlet) Test Data</a:t>
            </a:r>
            <a:endParaRPr lang="en-US" dirty="0"/>
          </a:p>
        </p:txBody>
      </p:sp>
      <p:pic>
        <p:nvPicPr>
          <p:cNvPr id="4" name="Content Placeholder 3" descr="Eff.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5400" y="1676400"/>
            <a:ext cx="6324599"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604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533400"/>
            <a:ext cx="6781800" cy="685800"/>
          </a:xfrm>
        </p:spPr>
        <p:txBody>
          <a:bodyPr>
            <a:normAutofit/>
          </a:bodyPr>
          <a:lstStyle/>
          <a:p>
            <a:pPr algn="ctr"/>
            <a:r>
              <a:rPr lang="en-US" sz="3200" dirty="0" smtClean="0"/>
              <a:t>Influent Particle Size</a:t>
            </a:r>
            <a:endParaRPr lang="en-US" sz="3200" dirty="0"/>
          </a:p>
        </p:txBody>
      </p:sp>
      <p:pic>
        <p:nvPicPr>
          <p:cNvPr id="4" name="Picture 4" descr="IFF1.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1676400"/>
            <a:ext cx="6858000"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200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533400"/>
            <a:ext cx="6781800" cy="762000"/>
          </a:xfrm>
        </p:spPr>
        <p:txBody>
          <a:bodyPr>
            <a:normAutofit/>
          </a:bodyPr>
          <a:lstStyle/>
          <a:p>
            <a:pPr algn="ctr"/>
            <a:r>
              <a:rPr lang="en-US" sz="3200" dirty="0" smtClean="0"/>
              <a:t>Influent PPM</a:t>
            </a:r>
            <a:endParaRPr lang="en-US" sz="3200" dirty="0"/>
          </a:p>
        </p:txBody>
      </p:sp>
      <p:pic>
        <p:nvPicPr>
          <p:cNvPr id="4" name="Picture 5" descr="IFF2.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1752600"/>
            <a:ext cx="6781799"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6617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533400"/>
            <a:ext cx="6781800" cy="1219200"/>
          </a:xfrm>
        </p:spPr>
        <p:txBody>
          <a:bodyPr>
            <a:normAutofit/>
          </a:bodyPr>
          <a:lstStyle/>
          <a:p>
            <a:pPr algn="ctr"/>
            <a:r>
              <a:rPr lang="en-US" sz="3200" dirty="0"/>
              <a:t>Third Party Verification of Particle Removal Per ASHRAE 52.2</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0" y="1981200"/>
            <a:ext cx="6629400" cy="3200400"/>
          </a:xfrm>
        </p:spPr>
      </p:pic>
    </p:spTree>
    <p:extLst>
      <p:ext uri="{BB962C8B-B14F-4D97-AF65-F5344CB8AC3E}">
        <p14:creationId xmlns:p14="http://schemas.microsoft.com/office/powerpoint/2010/main" val="312696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533400"/>
            <a:ext cx="6781800" cy="609600"/>
          </a:xfrm>
        </p:spPr>
        <p:txBody>
          <a:bodyPr>
            <a:normAutofit fontScale="90000"/>
          </a:bodyPr>
          <a:lstStyle/>
          <a:p>
            <a:pPr algn="ctr"/>
            <a:r>
              <a:rPr lang="en-US" dirty="0" smtClean="0"/>
              <a:t>Competitor Replacements</a:t>
            </a:r>
            <a:endParaRPr lang="en-US" dirty="0"/>
          </a:p>
        </p:txBody>
      </p:sp>
      <p:sp>
        <p:nvSpPr>
          <p:cNvPr id="3" name="Content Placeholder 2"/>
          <p:cNvSpPr>
            <a:spLocks noGrp="1"/>
          </p:cNvSpPr>
          <p:nvPr>
            <p:ph idx="1"/>
          </p:nvPr>
        </p:nvSpPr>
        <p:spPr>
          <a:xfrm>
            <a:off x="772801" y="1447800"/>
            <a:ext cx="7543800" cy="4648200"/>
          </a:xfrm>
        </p:spPr>
        <p:txBody>
          <a:bodyPr/>
          <a:lstStyle/>
          <a:p>
            <a:endParaRPr lang="en-US" dirty="0"/>
          </a:p>
        </p:txBody>
      </p:sp>
      <p:pic>
        <p:nvPicPr>
          <p:cNvPr id="2052" name="Picture 4" descr="C:\Users\enjon\Documents\DD-70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097" y="1295400"/>
            <a:ext cx="8043022"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363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533400"/>
            <a:ext cx="6781800" cy="914400"/>
          </a:xfrm>
        </p:spPr>
        <p:txBody>
          <a:bodyPr>
            <a:normAutofit/>
          </a:bodyPr>
          <a:lstStyle/>
          <a:p>
            <a:pPr algn="ctr"/>
            <a:r>
              <a:rPr lang="en-US" sz="3200" dirty="0" smtClean="0"/>
              <a:t>Benefits of Hilliard Replacements</a:t>
            </a:r>
            <a:endParaRPr lang="en-US" sz="3200" dirty="0"/>
          </a:p>
        </p:txBody>
      </p:sp>
      <p:sp>
        <p:nvSpPr>
          <p:cNvPr id="3" name="Content Placeholder 2"/>
          <p:cNvSpPr>
            <a:spLocks noGrp="1"/>
          </p:cNvSpPr>
          <p:nvPr>
            <p:ph idx="1"/>
          </p:nvPr>
        </p:nvSpPr>
        <p:spPr>
          <a:xfrm>
            <a:off x="762000" y="1828800"/>
            <a:ext cx="7543800" cy="4267200"/>
          </a:xfrm>
        </p:spPr>
        <p:txBody>
          <a:bodyPr anchor="t">
            <a:normAutofit/>
          </a:bodyPr>
          <a:lstStyle/>
          <a:p>
            <a:r>
              <a:rPr lang="en-US" sz="2800" dirty="0" smtClean="0"/>
              <a:t>Meets Siemens requirements </a:t>
            </a:r>
          </a:p>
          <a:p>
            <a:r>
              <a:rPr lang="en-US" sz="2800" dirty="0" smtClean="0"/>
              <a:t>Approved by Siemens, GE, MHI and other OEM’s</a:t>
            </a:r>
          </a:p>
          <a:p>
            <a:r>
              <a:rPr lang="en-US" sz="2800" dirty="0" smtClean="0"/>
              <a:t>Uses Viton Gaskets and high temperature Viton for heated gas applications</a:t>
            </a:r>
          </a:p>
          <a:p>
            <a:r>
              <a:rPr lang="en-US" sz="2800" dirty="0" smtClean="0"/>
              <a:t>Competitors use Silicon gaskets that degrade with drip gas</a:t>
            </a:r>
          </a:p>
        </p:txBody>
      </p:sp>
    </p:spTree>
    <p:extLst>
      <p:ext uri="{BB962C8B-B14F-4D97-AF65-F5344CB8AC3E}">
        <p14:creationId xmlns:p14="http://schemas.microsoft.com/office/powerpoint/2010/main" val="3429242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533400"/>
            <a:ext cx="6781800" cy="685800"/>
          </a:xfrm>
        </p:spPr>
        <p:txBody>
          <a:bodyPr>
            <a:normAutofit/>
          </a:bodyPr>
          <a:lstStyle/>
          <a:p>
            <a:pPr algn="ctr"/>
            <a:r>
              <a:rPr lang="en-US" sz="3200" dirty="0" smtClean="0"/>
              <a:t>Market and Customers</a:t>
            </a:r>
            <a:endParaRPr lang="en-US" sz="3200" dirty="0"/>
          </a:p>
        </p:txBody>
      </p:sp>
      <p:sp>
        <p:nvSpPr>
          <p:cNvPr id="3" name="Content Placeholder 2"/>
          <p:cNvSpPr>
            <a:spLocks noGrp="1"/>
          </p:cNvSpPr>
          <p:nvPr>
            <p:ph idx="1"/>
          </p:nvPr>
        </p:nvSpPr>
        <p:spPr>
          <a:xfrm>
            <a:off x="772801" y="1447800"/>
            <a:ext cx="7543800" cy="4648200"/>
          </a:xfrm>
        </p:spPr>
        <p:txBody>
          <a:bodyPr anchor="t"/>
          <a:lstStyle/>
          <a:p>
            <a:r>
              <a:rPr lang="en-US" sz="2800" dirty="0" smtClean="0"/>
              <a:t>Where to look for opportunities and applications…</a:t>
            </a:r>
          </a:p>
          <a:p>
            <a:pPr lvl="1"/>
            <a:r>
              <a:rPr lang="en-US" sz="2400" dirty="0" smtClean="0"/>
              <a:t>Engineering Companies doing work for Power Plant (Fuel Gas), Gas Gathering and Transmission, Refineries</a:t>
            </a:r>
          </a:p>
          <a:p>
            <a:pPr lvl="1"/>
            <a:r>
              <a:rPr lang="en-US" sz="2400" dirty="0" smtClean="0"/>
              <a:t>Power Plants, Gas Transmission, Refineries</a:t>
            </a:r>
          </a:p>
          <a:p>
            <a:pPr lvl="1"/>
            <a:r>
              <a:rPr lang="en-US" sz="2400" dirty="0" smtClean="0"/>
              <a:t>Siemens 501, F5000 sites for National Replacement Elements</a:t>
            </a:r>
          </a:p>
          <a:p>
            <a:pPr lvl="1"/>
            <a:r>
              <a:rPr lang="en-US" sz="2400" dirty="0" smtClean="0"/>
              <a:t>Gas Transmission and Injection for Compressor Seal Gas </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6443222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533400"/>
            <a:ext cx="6781800" cy="685800"/>
          </a:xfrm>
        </p:spPr>
        <p:txBody>
          <a:bodyPr/>
          <a:lstStyle/>
          <a:p>
            <a:pPr algn="ctr"/>
            <a:r>
              <a:rPr lang="en-US" dirty="0" smtClean="0"/>
              <a:t>Gas Strainers</a:t>
            </a:r>
            <a:endParaRPr lang="en-US" dirty="0"/>
          </a:p>
        </p:txBody>
      </p:sp>
      <p:sp>
        <p:nvSpPr>
          <p:cNvPr id="3" name="Content Placeholder 2"/>
          <p:cNvSpPr>
            <a:spLocks noGrp="1"/>
          </p:cNvSpPr>
          <p:nvPr>
            <p:ph idx="1"/>
          </p:nvPr>
        </p:nvSpPr>
        <p:spPr>
          <a:xfrm>
            <a:off x="772801" y="1295400"/>
            <a:ext cx="7543800" cy="4800600"/>
          </a:xfrm>
        </p:spPr>
        <p:txBody>
          <a:bodyPr anchor="t">
            <a:normAutofit/>
          </a:bodyPr>
          <a:lstStyle/>
          <a:p>
            <a:r>
              <a:rPr lang="en-US" dirty="0" smtClean="0"/>
              <a:t>Hilco has been making simplex and duplex strainers for liquids for many years</a:t>
            </a:r>
          </a:p>
          <a:p>
            <a:r>
              <a:rPr lang="en-US" dirty="0" smtClean="0"/>
              <a:t>Recently have pursued more gas strainer opportunities</a:t>
            </a:r>
          </a:p>
          <a:p>
            <a:r>
              <a:rPr lang="en-US" dirty="0" smtClean="0"/>
              <a:t>Used Stainless baskets in “bag housing” design</a:t>
            </a:r>
            <a:endParaRPr lang="en-US" dirty="0"/>
          </a:p>
          <a:p>
            <a:r>
              <a:rPr lang="en-US" dirty="0" smtClean="0"/>
              <a:t>Specified in 2011 by GE for custom fuel gas strainer (last chance) just ahead of the gas turbine fuel metering</a:t>
            </a:r>
          </a:p>
          <a:p>
            <a:r>
              <a:rPr lang="en-US" dirty="0" smtClean="0"/>
              <a:t>Extensive design and testing on custom basket design</a:t>
            </a:r>
          </a:p>
          <a:p>
            <a:r>
              <a:rPr lang="en-US" dirty="0" smtClean="0"/>
              <a:t>As with Filter/Separator housing can provide all the international pressure vessel codes</a:t>
            </a:r>
            <a:endParaRPr lang="en-US" dirty="0"/>
          </a:p>
        </p:txBody>
      </p:sp>
    </p:spTree>
    <p:extLst>
      <p:ext uri="{BB962C8B-B14F-4D97-AF65-F5344CB8AC3E}">
        <p14:creationId xmlns:p14="http://schemas.microsoft.com/office/powerpoint/2010/main" val="78556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7391400" cy="685800"/>
          </a:xfrm>
        </p:spPr>
        <p:txBody>
          <a:bodyPr>
            <a:normAutofit fontScale="90000"/>
          </a:bodyPr>
          <a:lstStyle/>
          <a:p>
            <a:pPr algn="ctr"/>
            <a:r>
              <a:rPr lang="en-US" dirty="0" smtClean="0"/>
              <a:t>Hilco Gas Filters/Separators and Strainers</a:t>
            </a:r>
            <a:endParaRPr lang="en-US" dirty="0"/>
          </a:p>
        </p:txBody>
      </p:sp>
      <p:sp>
        <p:nvSpPr>
          <p:cNvPr id="3" name="Content Placeholder 2"/>
          <p:cNvSpPr>
            <a:spLocks noGrp="1"/>
          </p:cNvSpPr>
          <p:nvPr>
            <p:ph idx="1"/>
          </p:nvPr>
        </p:nvSpPr>
        <p:spPr>
          <a:xfrm>
            <a:off x="762000" y="1752600"/>
            <a:ext cx="7543800" cy="4267200"/>
          </a:xfrm>
        </p:spPr>
        <p:txBody>
          <a:bodyPr anchor="t"/>
          <a:lstStyle/>
          <a:p>
            <a:r>
              <a:rPr lang="en-US" sz="2800" dirty="0" smtClean="0"/>
              <a:t>Hilco Gas Filters/Separators and Strainers can be used for any gases </a:t>
            </a:r>
          </a:p>
          <a:p>
            <a:r>
              <a:rPr lang="en-US" sz="2800" dirty="0" smtClean="0"/>
              <a:t>Experience to date has mainly been natural fuel gas applications</a:t>
            </a:r>
            <a:endParaRPr lang="en-US" sz="2800" dirty="0"/>
          </a:p>
          <a:p>
            <a:r>
              <a:rPr lang="en-US" sz="2800" dirty="0" smtClean="0"/>
              <a:t>Goal is to remove solid and liquid contaminate to desired levels as not to plug or foul fuel nozzles</a:t>
            </a:r>
          </a:p>
          <a:p>
            <a:r>
              <a:rPr lang="en-US" sz="2800" dirty="0" smtClean="0"/>
              <a:t>Current customers are GE, Siemens, GE Packaged Power and several end users</a:t>
            </a:r>
          </a:p>
        </p:txBody>
      </p:sp>
    </p:spTree>
    <p:extLst>
      <p:ext uri="{BB962C8B-B14F-4D97-AF65-F5344CB8AC3E}">
        <p14:creationId xmlns:p14="http://schemas.microsoft.com/office/powerpoint/2010/main" val="3420761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533400"/>
            <a:ext cx="6781800" cy="609600"/>
          </a:xfrm>
        </p:spPr>
        <p:txBody>
          <a:bodyPr>
            <a:normAutofit fontScale="90000"/>
          </a:bodyPr>
          <a:lstStyle/>
          <a:p>
            <a:pPr algn="ctr"/>
            <a:r>
              <a:rPr lang="en-US" dirty="0" smtClean="0"/>
              <a:t>Strainer Types</a:t>
            </a:r>
            <a:endParaRPr lang="en-US" dirty="0"/>
          </a:p>
        </p:txBody>
      </p:sp>
      <p:pic>
        <p:nvPicPr>
          <p:cNvPr id="4"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990600"/>
            <a:ext cx="3125736" cy="4169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828800"/>
            <a:ext cx="1099101" cy="2971800"/>
          </a:xfrm>
          <a:prstGeom prst="rect">
            <a:avLst/>
          </a:prstGeom>
        </p:spPr>
      </p:pic>
      <p:pic>
        <p:nvPicPr>
          <p:cNvPr id="4098" name="Picture 2" descr="Q:\Hilco Photos\Duplex\724duplex.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828800"/>
            <a:ext cx="3962400" cy="31527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43000" y="5181600"/>
            <a:ext cx="2895600" cy="461665"/>
          </a:xfrm>
          <a:prstGeom prst="rect">
            <a:avLst/>
          </a:prstGeom>
          <a:noFill/>
        </p:spPr>
        <p:txBody>
          <a:bodyPr wrap="square" rtlCol="0">
            <a:spAutoFit/>
          </a:bodyPr>
          <a:lstStyle/>
          <a:p>
            <a:pPr algn="ctr"/>
            <a:r>
              <a:rPr lang="en-US" sz="2400" dirty="0" smtClean="0"/>
              <a:t>Bag housing style</a:t>
            </a:r>
            <a:endParaRPr lang="en-US" sz="2400" dirty="0"/>
          </a:p>
        </p:txBody>
      </p:sp>
      <p:sp>
        <p:nvSpPr>
          <p:cNvPr id="7" name="TextBox 6"/>
          <p:cNvSpPr txBox="1"/>
          <p:nvPr/>
        </p:nvSpPr>
        <p:spPr>
          <a:xfrm>
            <a:off x="4878224" y="5181600"/>
            <a:ext cx="3336650" cy="830997"/>
          </a:xfrm>
          <a:prstGeom prst="rect">
            <a:avLst/>
          </a:prstGeom>
          <a:noFill/>
        </p:spPr>
        <p:txBody>
          <a:bodyPr wrap="square" rtlCol="0">
            <a:spAutoFit/>
          </a:bodyPr>
          <a:lstStyle/>
          <a:p>
            <a:pPr algn="ctr"/>
            <a:r>
              <a:rPr lang="en-US" sz="2400" dirty="0" smtClean="0"/>
              <a:t>Custom threaded baskets multiple baskets</a:t>
            </a:r>
            <a:endParaRPr lang="en-US" sz="2400" dirty="0"/>
          </a:p>
        </p:txBody>
      </p:sp>
    </p:spTree>
    <p:extLst>
      <p:ext uri="{BB962C8B-B14F-4D97-AF65-F5344CB8AC3E}">
        <p14:creationId xmlns:p14="http://schemas.microsoft.com/office/powerpoint/2010/main" val="551663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533400"/>
            <a:ext cx="6781800" cy="609600"/>
          </a:xfrm>
        </p:spPr>
        <p:txBody>
          <a:bodyPr>
            <a:normAutofit/>
          </a:bodyPr>
          <a:lstStyle/>
          <a:p>
            <a:pPr algn="ctr"/>
            <a:r>
              <a:rPr lang="en-US" sz="3200" dirty="0" smtClean="0"/>
              <a:t>Strainer Element Design</a:t>
            </a:r>
            <a:endParaRPr lang="en-US" sz="3200" dirty="0"/>
          </a:p>
        </p:txBody>
      </p:sp>
      <p:sp>
        <p:nvSpPr>
          <p:cNvPr id="3" name="Content Placeholder 2"/>
          <p:cNvSpPr>
            <a:spLocks noGrp="1"/>
          </p:cNvSpPr>
          <p:nvPr>
            <p:ph idx="1"/>
          </p:nvPr>
        </p:nvSpPr>
        <p:spPr>
          <a:xfrm>
            <a:off x="772801" y="1447800"/>
            <a:ext cx="7543800" cy="4648200"/>
          </a:xfrm>
        </p:spPr>
        <p:txBody>
          <a:bodyPr anchor="t"/>
          <a:lstStyle/>
          <a:p>
            <a:r>
              <a:rPr lang="en-US" dirty="0" smtClean="0"/>
              <a:t>Bag housing style strainer elements available in carbon and stainless steel single layer mesh sizes 10, 25, 40, 60, 104, 150, and 200 micron available </a:t>
            </a:r>
          </a:p>
          <a:p>
            <a:r>
              <a:rPr lang="en-US" dirty="0" smtClean="0"/>
              <a:t>Custom threaded strainer elements are layered element with Carpenter 20 sintered to a support screen rolled with a heavy stainless ambient</a:t>
            </a:r>
          </a:p>
          <a:p>
            <a:pPr lvl="1"/>
            <a:r>
              <a:rPr lang="en-US" dirty="0" smtClean="0"/>
              <a:t>Highly corrosion resistant</a:t>
            </a:r>
          </a:p>
          <a:p>
            <a:pPr lvl="1"/>
            <a:r>
              <a:rPr lang="en-US" dirty="0" smtClean="0"/>
              <a:t>Fine filter mesh is sintered (bonded) </a:t>
            </a:r>
            <a:r>
              <a:rPr lang="en-US" dirty="0"/>
              <a:t>t</a:t>
            </a:r>
            <a:r>
              <a:rPr lang="en-US" dirty="0" smtClean="0"/>
              <a:t>o heavier mesh</a:t>
            </a:r>
          </a:p>
          <a:p>
            <a:pPr lvl="1"/>
            <a:r>
              <a:rPr lang="en-US" dirty="0" smtClean="0"/>
              <a:t>No downstream egression of screen or element</a:t>
            </a:r>
          </a:p>
          <a:p>
            <a:pPr lvl="1"/>
            <a:r>
              <a:rPr lang="en-US" dirty="0" smtClean="0"/>
              <a:t>Robust design can be easily cleaned many times</a:t>
            </a:r>
          </a:p>
          <a:p>
            <a:pPr lvl="1"/>
            <a:r>
              <a:rPr lang="en-US" dirty="0" smtClean="0"/>
              <a:t>10, 25, 40, 60, 104, 150, and 200 micron available</a:t>
            </a:r>
          </a:p>
          <a:p>
            <a:endParaRPr lang="en-US" dirty="0"/>
          </a:p>
        </p:txBody>
      </p:sp>
    </p:spTree>
    <p:extLst>
      <p:ext uri="{BB962C8B-B14F-4D97-AF65-F5344CB8AC3E}">
        <p14:creationId xmlns:p14="http://schemas.microsoft.com/office/powerpoint/2010/main" val="3517748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533400"/>
            <a:ext cx="6781800" cy="609600"/>
          </a:xfrm>
        </p:spPr>
        <p:txBody>
          <a:bodyPr>
            <a:normAutofit fontScale="90000"/>
          </a:bodyPr>
          <a:lstStyle/>
          <a:p>
            <a:pPr algn="ctr"/>
            <a:r>
              <a:rPr lang="en-US" dirty="0" smtClean="0"/>
              <a:t>Efficiency Testing</a:t>
            </a:r>
            <a:endParaRPr lang="en-US" dirty="0"/>
          </a:p>
        </p:txBody>
      </p:sp>
      <p:pic>
        <p:nvPicPr>
          <p:cNvPr id="4" name="Content Placeholder 3" descr="GEEFFICIENCY.jpg"/>
          <p:cNvPicPr>
            <a:picLocks noGrp="1"/>
          </p:cNvPicPr>
          <p:nvPr>
            <p:ph idx="1"/>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685800" y="1905000"/>
            <a:ext cx="3581400" cy="3276599"/>
          </a:xfrm>
          <a:prstGeom prst="rect">
            <a:avLst/>
          </a:prstGeom>
        </p:spPr>
      </p:pic>
      <p:pic>
        <p:nvPicPr>
          <p:cNvPr id="5" name="Content Placeholder 3"/>
          <p:cNvPicPr>
            <a:picLocks/>
          </p:cNvPicPr>
          <p:nvPr/>
        </p:nvPicPr>
        <p:blipFill>
          <a:blip r:embed="rId5"/>
          <a:srcRect/>
          <a:stretch>
            <a:fillRect/>
          </a:stretch>
        </p:blipFill>
        <p:spPr bwMode="auto">
          <a:xfrm>
            <a:off x="4495800" y="1905000"/>
            <a:ext cx="4562762" cy="3276599"/>
          </a:xfrm>
          <a:prstGeom prst="rect">
            <a:avLst/>
          </a:prstGeom>
          <a:noFill/>
        </p:spPr>
      </p:pic>
    </p:spTree>
    <p:extLst>
      <p:ext uri="{BB962C8B-B14F-4D97-AF65-F5344CB8AC3E}">
        <p14:creationId xmlns:p14="http://schemas.microsoft.com/office/powerpoint/2010/main" val="3225265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533400"/>
            <a:ext cx="6781800" cy="685800"/>
          </a:xfrm>
        </p:spPr>
        <p:txBody>
          <a:bodyPr>
            <a:normAutofit/>
          </a:bodyPr>
          <a:lstStyle/>
          <a:p>
            <a:pPr algn="ctr"/>
            <a:r>
              <a:rPr lang="en-US" sz="3200" dirty="0" smtClean="0"/>
              <a:t>Dirt Holding Capacity</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0872118"/>
              </p:ext>
            </p:extLst>
          </p:nvPr>
        </p:nvGraphicFramePr>
        <p:xfrm>
          <a:off x="773113" y="2209800"/>
          <a:ext cx="75438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7826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533400"/>
            <a:ext cx="6781800" cy="609600"/>
          </a:xfrm>
        </p:spPr>
        <p:txBody>
          <a:bodyPr>
            <a:normAutofit fontScale="90000"/>
          </a:bodyPr>
          <a:lstStyle/>
          <a:p>
            <a:pPr algn="ctr"/>
            <a:r>
              <a:rPr lang="en-US" dirty="0"/>
              <a:t>Market and Customers</a:t>
            </a:r>
          </a:p>
        </p:txBody>
      </p:sp>
      <p:sp>
        <p:nvSpPr>
          <p:cNvPr id="3" name="Content Placeholder 2"/>
          <p:cNvSpPr>
            <a:spLocks noGrp="1"/>
          </p:cNvSpPr>
          <p:nvPr>
            <p:ph idx="1"/>
          </p:nvPr>
        </p:nvSpPr>
        <p:spPr>
          <a:xfrm>
            <a:off x="772801" y="1447800"/>
            <a:ext cx="7543800" cy="4648200"/>
          </a:xfrm>
        </p:spPr>
        <p:txBody>
          <a:bodyPr/>
          <a:lstStyle/>
          <a:p>
            <a:r>
              <a:rPr lang="en-US" sz="2800" dirty="0"/>
              <a:t>Where to look for opportunities and applications…</a:t>
            </a:r>
          </a:p>
          <a:p>
            <a:pPr lvl="1"/>
            <a:r>
              <a:rPr lang="en-US" sz="2400" dirty="0"/>
              <a:t>Engineering Companies doing work for Power Plant (Fuel Gas), Gas Gathering and Transmission, Refineries</a:t>
            </a:r>
          </a:p>
          <a:p>
            <a:pPr lvl="1"/>
            <a:r>
              <a:rPr lang="en-US" sz="2400" dirty="0"/>
              <a:t>Power Plants, Gas Transmission, Refineries</a:t>
            </a:r>
          </a:p>
          <a:p>
            <a:pPr lvl="1"/>
            <a:r>
              <a:rPr lang="en-US" sz="2400" dirty="0" smtClean="0"/>
              <a:t>GE gas turbine installations that have Pall strainers</a:t>
            </a:r>
            <a:endParaRPr lang="en-US" sz="2400" dirty="0"/>
          </a:p>
          <a:p>
            <a:pPr lvl="1"/>
            <a:r>
              <a:rPr lang="en-US" sz="2400" dirty="0"/>
              <a:t>Gas Transmission </a:t>
            </a:r>
            <a:r>
              <a:rPr lang="en-US" sz="2400" dirty="0" smtClean="0"/>
              <a:t>and gas gathering </a:t>
            </a:r>
            <a:endParaRPr lang="en-US" sz="2400" dirty="0"/>
          </a:p>
          <a:p>
            <a:endParaRPr lang="en-US" dirty="0"/>
          </a:p>
        </p:txBody>
      </p:sp>
    </p:spTree>
    <p:extLst>
      <p:ext uri="{BB962C8B-B14F-4D97-AF65-F5344CB8AC3E}">
        <p14:creationId xmlns:p14="http://schemas.microsoft.com/office/powerpoint/2010/main" val="1396077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533400"/>
            <a:ext cx="6781800" cy="609600"/>
          </a:xfrm>
        </p:spPr>
        <p:txBody>
          <a:bodyPr>
            <a:normAutofit fontScale="90000"/>
          </a:bodyPr>
          <a:lstStyle/>
          <a:p>
            <a:pPr algn="ctr"/>
            <a:r>
              <a:rPr lang="en-US" dirty="0" smtClean="0"/>
              <a:t>Gas Conditioning Skids</a:t>
            </a:r>
            <a:endParaRPr lang="en-US" dirty="0"/>
          </a:p>
        </p:txBody>
      </p:sp>
      <p:sp>
        <p:nvSpPr>
          <p:cNvPr id="3" name="Content Placeholder 2"/>
          <p:cNvSpPr>
            <a:spLocks noGrp="1"/>
          </p:cNvSpPr>
          <p:nvPr>
            <p:ph idx="1"/>
          </p:nvPr>
        </p:nvSpPr>
        <p:spPr>
          <a:xfrm>
            <a:off x="772801" y="1295400"/>
            <a:ext cx="7543800" cy="4800600"/>
          </a:xfrm>
        </p:spPr>
        <p:txBody>
          <a:bodyPr anchor="t">
            <a:normAutofit/>
          </a:bodyPr>
          <a:lstStyle/>
          <a:p>
            <a:r>
              <a:rPr lang="en-US" dirty="0" smtClean="0"/>
              <a:t>Can provide complete turn key skids</a:t>
            </a:r>
          </a:p>
          <a:p>
            <a:r>
              <a:rPr lang="en-US" dirty="0" smtClean="0"/>
              <a:t>Transfer and block valves</a:t>
            </a:r>
          </a:p>
          <a:p>
            <a:r>
              <a:rPr lang="en-US" dirty="0" smtClean="0"/>
              <a:t>Complete automation</a:t>
            </a:r>
          </a:p>
          <a:p>
            <a:r>
              <a:rPr lang="en-US" dirty="0" smtClean="0"/>
              <a:t>Liquid level gauges</a:t>
            </a:r>
          </a:p>
          <a:p>
            <a:r>
              <a:rPr lang="en-US" dirty="0" smtClean="0"/>
              <a:t>Automatic dump valves</a:t>
            </a:r>
          </a:p>
          <a:p>
            <a:r>
              <a:rPr lang="en-US" dirty="0" smtClean="0"/>
              <a:t>DP switches and transmitters</a:t>
            </a:r>
          </a:p>
          <a:p>
            <a:r>
              <a:rPr lang="en-US" dirty="0" smtClean="0"/>
              <a:t>Controls package</a:t>
            </a:r>
          </a:p>
        </p:txBody>
      </p:sp>
      <p:pic>
        <p:nvPicPr>
          <p:cNvPr id="5122" name="Picture 2" descr="Q:\Hilco Photos\Cleaned Pics\P10100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981200"/>
            <a:ext cx="30480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098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533400"/>
            <a:ext cx="6781800" cy="609600"/>
          </a:xfrm>
        </p:spPr>
        <p:txBody>
          <a:bodyPr>
            <a:normAutofit/>
          </a:bodyPr>
          <a:lstStyle/>
          <a:p>
            <a:pPr algn="ctr"/>
            <a:r>
              <a:rPr lang="en-US" sz="3200" dirty="0" smtClean="0"/>
              <a:t>Questions</a:t>
            </a:r>
            <a:endParaRPr lang="en-US" sz="3200" dirty="0"/>
          </a:p>
        </p:txBody>
      </p:sp>
      <p:sp>
        <p:nvSpPr>
          <p:cNvPr id="3" name="Content Placeholder 2"/>
          <p:cNvSpPr>
            <a:spLocks noGrp="1"/>
          </p:cNvSpPr>
          <p:nvPr>
            <p:ph idx="1"/>
          </p:nvPr>
        </p:nvSpPr>
        <p:spPr>
          <a:xfrm>
            <a:off x="772801" y="1295400"/>
            <a:ext cx="7543800" cy="4800600"/>
          </a:xfrm>
        </p:spPr>
        <p:txBody>
          <a:bodyPr/>
          <a:lstStyle/>
          <a:p>
            <a:pPr marL="0" indent="0">
              <a:buNone/>
            </a:pPr>
            <a:endParaRPr lang="en-US" dirty="0"/>
          </a:p>
        </p:txBody>
      </p:sp>
      <p:pic>
        <p:nvPicPr>
          <p:cNvPr id="6146" name="Picture 2" descr="Q:\Hilco Photos\Coalescers\DSC_0004-cop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622169"/>
            <a:ext cx="29250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Q:\Hilco Photos\Mist Elminators\P1010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562100"/>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Q:\Hilco Photos\Cleaned Pics\Valve cop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1524000"/>
            <a:ext cx="132696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Q:\Hilco Photos\Cleaned Pics\Oct 14 04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4800" y="1714500"/>
            <a:ext cx="2032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Q:\Hilco Photos\DSC0227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5962650" y="3840621"/>
            <a:ext cx="23241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Q:\Hilco Photos\Trailer Units\Dryertraile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0" y="4300394"/>
            <a:ext cx="1810512" cy="1490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50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533400"/>
            <a:ext cx="6781800" cy="762000"/>
          </a:xfrm>
        </p:spPr>
        <p:txBody>
          <a:bodyPr/>
          <a:lstStyle/>
          <a:p>
            <a:pPr algn="ctr"/>
            <a:r>
              <a:rPr lang="en-US" sz="3200" dirty="0" smtClean="0"/>
              <a:t>Gas</a:t>
            </a:r>
            <a:r>
              <a:rPr lang="en-US" dirty="0" smtClean="0"/>
              <a:t> </a:t>
            </a:r>
            <a:r>
              <a:rPr lang="en-US" sz="3200" dirty="0" smtClean="0"/>
              <a:t>Filters/Separators</a:t>
            </a:r>
            <a:endParaRPr lang="en-US" sz="3200" dirty="0"/>
          </a:p>
        </p:txBody>
      </p:sp>
      <p:sp>
        <p:nvSpPr>
          <p:cNvPr id="3" name="Content Placeholder 2"/>
          <p:cNvSpPr>
            <a:spLocks noGrp="1"/>
          </p:cNvSpPr>
          <p:nvPr>
            <p:ph idx="1"/>
          </p:nvPr>
        </p:nvSpPr>
        <p:spPr>
          <a:xfrm>
            <a:off x="772801" y="1371600"/>
            <a:ext cx="7543800" cy="4724400"/>
          </a:xfrm>
        </p:spPr>
        <p:txBody>
          <a:bodyPr anchor="t">
            <a:normAutofit/>
          </a:bodyPr>
          <a:lstStyle/>
          <a:p>
            <a:r>
              <a:rPr lang="en-US" sz="2800" dirty="0" smtClean="0"/>
              <a:t>Solid and liquid contamination removed by filter media through surface and depth filtration</a:t>
            </a:r>
          </a:p>
          <a:p>
            <a:r>
              <a:rPr lang="en-US" sz="2800" dirty="0" smtClean="0"/>
              <a:t>Liquid contamination also removed through separation as it passes through cartridge.</a:t>
            </a:r>
          </a:p>
          <a:p>
            <a:r>
              <a:rPr lang="en-US" sz="2800" dirty="0" smtClean="0"/>
              <a:t>Solid and liquid contaminate also removed through gravity and direction changes in the vessel. </a:t>
            </a:r>
            <a:endParaRPr lang="en-US" sz="2800" dirty="0"/>
          </a:p>
        </p:txBody>
      </p:sp>
    </p:spTree>
    <p:extLst>
      <p:ext uri="{BB962C8B-B14F-4D97-AF65-F5344CB8AC3E}">
        <p14:creationId xmlns:p14="http://schemas.microsoft.com/office/powerpoint/2010/main" val="1243200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533400"/>
            <a:ext cx="6781800" cy="685800"/>
          </a:xfrm>
        </p:spPr>
        <p:txBody>
          <a:bodyPr/>
          <a:lstStyle/>
          <a:p>
            <a:pPr algn="ctr"/>
            <a:r>
              <a:rPr lang="en-US" dirty="0" smtClean="0"/>
              <a:t>Typical Gas </a:t>
            </a:r>
            <a:r>
              <a:rPr lang="en-US" sz="3200" dirty="0" smtClean="0"/>
              <a:t>Filter/Separator</a:t>
            </a:r>
            <a:endParaRPr lang="en-US" sz="3200" dirty="0"/>
          </a:p>
        </p:txBody>
      </p:sp>
      <p:sp>
        <p:nvSpPr>
          <p:cNvPr id="3" name="Content Placeholder 2"/>
          <p:cNvSpPr>
            <a:spLocks noGrp="1"/>
          </p:cNvSpPr>
          <p:nvPr>
            <p:ph idx="1"/>
          </p:nvPr>
        </p:nvSpPr>
        <p:spPr>
          <a:xfrm>
            <a:off x="772801" y="1295400"/>
            <a:ext cx="7543800" cy="4800600"/>
          </a:xfrm>
        </p:spPr>
        <p:txBody>
          <a:bodyPr anchor="t"/>
          <a:lstStyle/>
          <a:p>
            <a:r>
              <a:rPr lang="en-US" sz="2800" dirty="0" smtClean="0"/>
              <a:t>Can design and build any size</a:t>
            </a:r>
          </a:p>
          <a:p>
            <a:r>
              <a:rPr lang="en-US" sz="2800" dirty="0" smtClean="0"/>
              <a:t>Cartridge flow inside to outside</a:t>
            </a:r>
          </a:p>
          <a:p>
            <a:r>
              <a:rPr lang="en-US" sz="2800" dirty="0" smtClean="0"/>
              <a:t>Condensate level gage</a:t>
            </a:r>
          </a:p>
          <a:p>
            <a:r>
              <a:rPr lang="en-US" sz="2800" dirty="0" smtClean="0"/>
              <a:t>Differential transmitter</a:t>
            </a:r>
          </a:p>
          <a:p>
            <a:r>
              <a:rPr lang="en-US" sz="2800" dirty="0" smtClean="0"/>
              <a:t>Siemens Fuel Gas 501F  shown</a:t>
            </a:r>
          </a:p>
          <a:p>
            <a:pPr lvl="1"/>
            <a:r>
              <a:rPr lang="en-US" sz="2800" dirty="0" smtClean="0"/>
              <a:t>10” connections</a:t>
            </a:r>
          </a:p>
          <a:p>
            <a:pPr lvl="1"/>
            <a:r>
              <a:rPr lang="en-US" sz="2800" dirty="0" smtClean="0"/>
              <a:t>600 psi ASME Code</a:t>
            </a:r>
          </a:p>
          <a:p>
            <a:pPr lvl="1"/>
            <a:r>
              <a:rPr lang="en-US" sz="2800" dirty="0" smtClean="0"/>
              <a:t>500 F operating temperature</a:t>
            </a:r>
          </a:p>
          <a:p>
            <a:pPr lvl="1"/>
            <a:r>
              <a:rPr lang="en-US" sz="2800" dirty="0" smtClean="0"/>
              <a:t>30.86 lbs./sec flow</a:t>
            </a:r>
            <a:endParaRPr lang="en-US" sz="2000" dirty="0" smtClean="0"/>
          </a:p>
          <a:p>
            <a:endParaRPr lang="en-US" dirty="0" smtClean="0"/>
          </a:p>
          <a:p>
            <a:endParaRPr lang="en-US" dirty="0"/>
          </a:p>
        </p:txBody>
      </p:sp>
      <p:pic>
        <p:nvPicPr>
          <p:cNvPr id="2050" name="Picture 2" descr="C:\Users\enjon\AppData\Local\Microsoft\Windows\Temporary Internet Files\Content.Outlook\6I0BIWQB\GAS FILTER.bmp"/>
          <p:cNvPicPr>
            <a:picLocks noChangeAspect="1" noChangeArrowheads="1"/>
          </p:cNvPicPr>
          <p:nvPr/>
        </p:nvPicPr>
        <p:blipFill>
          <a:blip r:embed="rId3">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5638800" y="1219200"/>
            <a:ext cx="2133600" cy="495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965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533400"/>
            <a:ext cx="6781800" cy="609600"/>
          </a:xfrm>
        </p:spPr>
        <p:txBody>
          <a:bodyPr>
            <a:normAutofit/>
          </a:bodyPr>
          <a:lstStyle/>
          <a:p>
            <a:pPr algn="ctr"/>
            <a:r>
              <a:rPr lang="en-US" sz="3200" dirty="0" smtClean="0"/>
              <a:t>Design Codes and Standards</a:t>
            </a:r>
            <a:endParaRPr lang="en-US" sz="3200" dirty="0"/>
          </a:p>
        </p:txBody>
      </p:sp>
      <p:sp>
        <p:nvSpPr>
          <p:cNvPr id="3" name="Content Placeholder 2"/>
          <p:cNvSpPr>
            <a:spLocks noGrp="1"/>
          </p:cNvSpPr>
          <p:nvPr>
            <p:ph idx="1"/>
          </p:nvPr>
        </p:nvSpPr>
        <p:spPr>
          <a:xfrm>
            <a:off x="772801" y="1524000"/>
            <a:ext cx="7543800" cy="4572000"/>
          </a:xfrm>
        </p:spPr>
        <p:txBody>
          <a:bodyPr anchor="t">
            <a:normAutofit lnSpcReduction="10000"/>
          </a:bodyPr>
          <a:lstStyle/>
          <a:p>
            <a:pPr marL="0" indent="0" algn="ctr">
              <a:buNone/>
            </a:pPr>
            <a:r>
              <a:rPr lang="en-US" sz="2800" dirty="0" smtClean="0"/>
              <a:t>Design Codes Used by Hilliard for Filter Vessels</a:t>
            </a:r>
          </a:p>
          <a:p>
            <a:pPr marL="0" indent="0" algn="ctr">
              <a:buNone/>
            </a:pPr>
            <a:endParaRPr lang="en-US" sz="2800" dirty="0" smtClean="0"/>
          </a:p>
          <a:p>
            <a:r>
              <a:rPr lang="en-US" sz="2800" dirty="0" smtClean="0"/>
              <a:t>ASME Code Stamped</a:t>
            </a:r>
          </a:p>
          <a:p>
            <a:r>
              <a:rPr lang="en-US" sz="2800" dirty="0" smtClean="0"/>
              <a:t>GOST R (Russian)</a:t>
            </a:r>
          </a:p>
          <a:p>
            <a:r>
              <a:rPr lang="en-US" sz="2800" dirty="0" smtClean="0"/>
              <a:t>DOSH (Malaysia)</a:t>
            </a:r>
          </a:p>
          <a:p>
            <a:r>
              <a:rPr lang="en-US" sz="2800" dirty="0" smtClean="0"/>
              <a:t>AS1210 (Australian)</a:t>
            </a:r>
          </a:p>
          <a:p>
            <a:r>
              <a:rPr lang="en-US" sz="2800" dirty="0" smtClean="0"/>
              <a:t>CE (Europe)</a:t>
            </a:r>
          </a:p>
          <a:p>
            <a:r>
              <a:rPr lang="en-US" sz="2800" dirty="0" smtClean="0"/>
              <a:t>NR-13 (Brazil)</a:t>
            </a:r>
          </a:p>
          <a:p>
            <a:r>
              <a:rPr lang="en-US" sz="2800" dirty="0" smtClean="0"/>
              <a:t>Chinese Pressure Vessel Code (China) -Pending </a:t>
            </a:r>
          </a:p>
          <a:p>
            <a:endParaRPr lang="en-US" sz="2800" dirty="0"/>
          </a:p>
        </p:txBody>
      </p:sp>
      <p:sp>
        <p:nvSpPr>
          <p:cNvPr id="4" name="TextBox 3"/>
          <p:cNvSpPr txBox="1"/>
          <p:nvPr/>
        </p:nvSpPr>
        <p:spPr>
          <a:xfrm>
            <a:off x="5767194" y="4951107"/>
            <a:ext cx="1752600" cy="307777"/>
          </a:xfrm>
          <a:prstGeom prst="rect">
            <a:avLst/>
          </a:prstGeom>
          <a:noFill/>
        </p:spPr>
        <p:txBody>
          <a:bodyPr wrap="square" rtlCol="0">
            <a:spAutoFit/>
          </a:bodyPr>
          <a:lstStyle/>
          <a:p>
            <a:r>
              <a:rPr lang="en-US" sz="1400" dirty="0" smtClean="0"/>
              <a:t>Seal Gas Filters</a:t>
            </a:r>
            <a:endParaRPr lang="en-US" sz="1400" dirty="0"/>
          </a:p>
        </p:txBody>
      </p:sp>
      <p:pic>
        <p:nvPicPr>
          <p:cNvPr id="1027" name="Picture 3" descr="T:\PHOTOS-Do Not Delete\HILCO - STAR\PLB 5 info\Seal Gas Picture.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362200"/>
            <a:ext cx="2718816" cy="2453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862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533400"/>
            <a:ext cx="6781800" cy="762000"/>
          </a:xfrm>
        </p:spPr>
        <p:txBody>
          <a:bodyPr>
            <a:normAutofit fontScale="90000"/>
          </a:bodyPr>
          <a:lstStyle/>
          <a:p>
            <a:pPr algn="ctr"/>
            <a:r>
              <a:rPr lang="en-US" dirty="0" smtClean="0"/>
              <a:t>Filter/Separator Cartridge Sizes Utilized</a:t>
            </a:r>
            <a:r>
              <a:rPr lang="en-US" dirty="0"/>
              <a:t/>
            </a:r>
            <a:br>
              <a:rPr lang="en-US" dirty="0"/>
            </a:br>
            <a:r>
              <a:rPr lang="en-US" sz="2700" dirty="0"/>
              <a:t>AA820-00-C – 20 ¼ L, 8 ¾ OD, 4 ¼ </a:t>
            </a:r>
            <a:r>
              <a:rPr lang="en-US" sz="2700" dirty="0" smtClean="0"/>
              <a:t>ID</a:t>
            </a:r>
            <a:endParaRPr lang="en-US" sz="2700" dirty="0"/>
          </a:p>
        </p:txBody>
      </p:sp>
      <p:sp>
        <p:nvSpPr>
          <p:cNvPr id="3" name="Content Placeholder 2"/>
          <p:cNvSpPr>
            <a:spLocks noGrp="1"/>
          </p:cNvSpPr>
          <p:nvPr>
            <p:ph idx="1"/>
          </p:nvPr>
        </p:nvSpPr>
        <p:spPr>
          <a:xfrm>
            <a:off x="772801" y="1447800"/>
            <a:ext cx="7543800" cy="4648200"/>
          </a:xfrm>
        </p:spPr>
        <p:txBody>
          <a:bodyPr anchor="t"/>
          <a:lstStyle/>
          <a:p>
            <a:pPr marL="0" indent="0">
              <a:buNone/>
            </a:pPr>
            <a:endParaRPr lang="en-US" dirty="0"/>
          </a:p>
        </p:txBody>
      </p:sp>
      <p:pic>
        <p:nvPicPr>
          <p:cNvPr id="2050" name="Picture 2" descr="C:\Users\enjon\AppData\Local\Temp\WPDNSE\{00000002-0000-0000-0200-000000000000}\IMG_01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247900" y="1866900"/>
            <a:ext cx="44958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4401" y="1905364"/>
            <a:ext cx="1143000" cy="1200329"/>
          </a:xfrm>
          <a:prstGeom prst="rect">
            <a:avLst/>
          </a:prstGeom>
          <a:noFill/>
        </p:spPr>
        <p:txBody>
          <a:bodyPr wrap="square" rtlCol="0">
            <a:spAutoFit/>
          </a:bodyPr>
          <a:lstStyle/>
          <a:p>
            <a:r>
              <a:rPr lang="en-US" dirty="0" smtClean="0"/>
              <a:t>Replaces National Part #</a:t>
            </a:r>
          </a:p>
          <a:p>
            <a:r>
              <a:rPr lang="en-US" dirty="0" smtClean="0"/>
              <a:t>2710E2</a:t>
            </a:r>
            <a:endParaRPr lang="en-US" dirty="0"/>
          </a:p>
        </p:txBody>
      </p:sp>
    </p:spTree>
    <p:extLst>
      <p:ext uri="{BB962C8B-B14F-4D97-AF65-F5344CB8AC3E}">
        <p14:creationId xmlns:p14="http://schemas.microsoft.com/office/powerpoint/2010/main" val="1047644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6781800" cy="914400"/>
          </a:xfrm>
        </p:spPr>
        <p:txBody>
          <a:bodyPr>
            <a:normAutofit fontScale="90000"/>
          </a:bodyPr>
          <a:lstStyle/>
          <a:p>
            <a:pPr algn="ctr"/>
            <a:r>
              <a:rPr lang="en-US" sz="3200" dirty="0" smtClean="0"/>
              <a:t>Filter/Separator Cartridge Sizes Utilized</a:t>
            </a:r>
            <a:br>
              <a:rPr lang="en-US" sz="3200" dirty="0" smtClean="0"/>
            </a:br>
            <a:r>
              <a:rPr lang="en-US" sz="2800" dirty="0"/>
              <a:t>AA739-00-CGRF- 30 5/8 L, 6 ½ OD, 4 1/8 </a:t>
            </a:r>
            <a:r>
              <a:rPr lang="en-US" sz="2800" dirty="0" smtClean="0"/>
              <a:t>ID</a:t>
            </a:r>
            <a:endParaRPr lang="en-US" sz="3200" dirty="0"/>
          </a:p>
        </p:txBody>
      </p:sp>
      <p:sp>
        <p:nvSpPr>
          <p:cNvPr id="3" name="Content Placeholder 2"/>
          <p:cNvSpPr>
            <a:spLocks noGrp="1"/>
          </p:cNvSpPr>
          <p:nvPr>
            <p:ph idx="1"/>
          </p:nvPr>
        </p:nvSpPr>
        <p:spPr>
          <a:xfrm>
            <a:off x="772801" y="1371600"/>
            <a:ext cx="7543800" cy="4724400"/>
          </a:xfrm>
        </p:spPr>
        <p:txBody>
          <a:bodyPr anchor="t"/>
          <a:lstStyle/>
          <a:p>
            <a:pPr marL="0" indent="0">
              <a:buNone/>
            </a:pPr>
            <a:r>
              <a:rPr lang="en-US" dirty="0" smtClean="0"/>
              <a:t>Hilco Size</a:t>
            </a:r>
            <a:endParaRPr lang="en-US" dirty="0"/>
          </a:p>
        </p:txBody>
      </p:sp>
      <p:pic>
        <p:nvPicPr>
          <p:cNvPr id="3075" name="Picture 3" descr="C:\Users\enjon\AppData\Local\Temp\WPDNSE\{00000002-0000-0000-0200-000000000000}\IMG_01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362200" y="1905000"/>
            <a:ext cx="4419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386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533400"/>
            <a:ext cx="6781800" cy="914400"/>
          </a:xfrm>
        </p:spPr>
        <p:txBody>
          <a:bodyPr>
            <a:normAutofit fontScale="90000"/>
          </a:bodyPr>
          <a:lstStyle/>
          <a:p>
            <a:pPr algn="ctr"/>
            <a:r>
              <a:rPr lang="en-US" dirty="0" smtClean="0"/>
              <a:t>Filter/Separator Cartridge Sizes Utilized</a:t>
            </a:r>
            <a:r>
              <a:rPr lang="en-US" sz="3200" dirty="0" smtClean="0"/>
              <a:t/>
            </a:r>
            <a:br>
              <a:rPr lang="en-US" sz="3200" dirty="0" smtClean="0"/>
            </a:br>
            <a:r>
              <a:rPr lang="en-US" sz="2800" dirty="0"/>
              <a:t>AA1624-00-C – 24 7/8 L, 15 ½ OD, 11 </a:t>
            </a:r>
            <a:r>
              <a:rPr lang="en-US" sz="2800" dirty="0" smtClean="0"/>
              <a:t>ID</a:t>
            </a:r>
            <a:endParaRPr lang="en-US" sz="3200" dirty="0"/>
          </a:p>
        </p:txBody>
      </p:sp>
      <p:sp>
        <p:nvSpPr>
          <p:cNvPr id="3" name="Content Placeholder 2"/>
          <p:cNvSpPr>
            <a:spLocks noGrp="1"/>
          </p:cNvSpPr>
          <p:nvPr>
            <p:ph idx="1"/>
          </p:nvPr>
        </p:nvSpPr>
        <p:spPr>
          <a:xfrm>
            <a:off x="772801" y="1447800"/>
            <a:ext cx="7543800" cy="4648200"/>
          </a:xfrm>
        </p:spPr>
        <p:txBody>
          <a:bodyPr anchor="t"/>
          <a:lstStyle/>
          <a:p>
            <a:pPr marL="0" indent="0">
              <a:buNone/>
            </a:pPr>
            <a:endParaRPr lang="en-US" dirty="0"/>
          </a:p>
        </p:txBody>
      </p:sp>
      <p:pic>
        <p:nvPicPr>
          <p:cNvPr id="1026" name="Picture 2" descr="C:\Users\enjon\Pictures\IMG_01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260600" y="1866900"/>
            <a:ext cx="4572000" cy="3733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0600" y="1676400"/>
            <a:ext cx="1371600" cy="1477328"/>
          </a:xfrm>
          <a:prstGeom prst="rect">
            <a:avLst/>
          </a:prstGeom>
          <a:noFill/>
        </p:spPr>
        <p:txBody>
          <a:bodyPr wrap="square" rtlCol="0">
            <a:spAutoFit/>
          </a:bodyPr>
          <a:lstStyle/>
          <a:p>
            <a:r>
              <a:rPr lang="en-US" dirty="0" smtClean="0"/>
              <a:t>Replaces National Part #</a:t>
            </a:r>
          </a:p>
          <a:p>
            <a:r>
              <a:rPr lang="en-US" dirty="0" smtClean="0"/>
              <a:t>2710E1</a:t>
            </a:r>
          </a:p>
          <a:p>
            <a:r>
              <a:rPr lang="en-US" dirty="0" smtClean="0"/>
              <a:t>2710H2</a:t>
            </a:r>
          </a:p>
        </p:txBody>
      </p:sp>
    </p:spTree>
    <p:extLst>
      <p:ext uri="{BB962C8B-B14F-4D97-AF65-F5344CB8AC3E}">
        <p14:creationId xmlns:p14="http://schemas.microsoft.com/office/powerpoint/2010/main" val="891974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533400"/>
            <a:ext cx="6781800" cy="609600"/>
          </a:xfrm>
        </p:spPr>
        <p:txBody>
          <a:bodyPr>
            <a:normAutofit/>
          </a:bodyPr>
          <a:lstStyle/>
          <a:p>
            <a:pPr algn="ctr"/>
            <a:r>
              <a:rPr lang="en-US" sz="3200" dirty="0" smtClean="0"/>
              <a:t>Filter/Separator Cartridge Construction</a:t>
            </a:r>
            <a:endParaRPr lang="en-US" sz="3200" dirty="0"/>
          </a:p>
        </p:txBody>
      </p:sp>
      <p:sp>
        <p:nvSpPr>
          <p:cNvPr id="3" name="Content Placeholder 2"/>
          <p:cNvSpPr>
            <a:spLocks noGrp="1"/>
          </p:cNvSpPr>
          <p:nvPr>
            <p:ph idx="1"/>
          </p:nvPr>
        </p:nvSpPr>
        <p:spPr>
          <a:xfrm>
            <a:off x="772801" y="1295400"/>
            <a:ext cx="7543800" cy="4800600"/>
          </a:xfrm>
        </p:spPr>
        <p:txBody>
          <a:bodyPr anchor="t">
            <a:normAutofit/>
          </a:bodyPr>
          <a:lstStyle/>
          <a:p>
            <a:r>
              <a:rPr lang="en-US" sz="2800" dirty="0" smtClean="0"/>
              <a:t>Media is multiple layers of synthetic materials supported on both sides by epoxy coated screen</a:t>
            </a:r>
          </a:p>
          <a:p>
            <a:r>
              <a:rPr lang="en-US" sz="2800" dirty="0" smtClean="0"/>
              <a:t>Stainless steel end caps</a:t>
            </a:r>
          </a:p>
          <a:p>
            <a:r>
              <a:rPr lang="en-US" sz="2800" dirty="0" smtClean="0"/>
              <a:t>Inner and outer core is heavy gauge stainless perforated, reinforced by stainless bands </a:t>
            </a:r>
          </a:p>
          <a:p>
            <a:r>
              <a:rPr lang="en-US" sz="2800" dirty="0" smtClean="0"/>
              <a:t>Viton Gasket material up to 450 F</a:t>
            </a:r>
          </a:p>
          <a:p>
            <a:r>
              <a:rPr lang="en-US" sz="2800" dirty="0" smtClean="0"/>
              <a:t>Other gasket materials available for higher temperatures</a:t>
            </a:r>
            <a:endParaRPr lang="en-US" sz="2800" dirty="0"/>
          </a:p>
        </p:txBody>
      </p:sp>
    </p:spTree>
    <p:extLst>
      <p:ext uri="{BB962C8B-B14F-4D97-AF65-F5344CB8AC3E}">
        <p14:creationId xmlns:p14="http://schemas.microsoft.com/office/powerpoint/2010/main" val="28356758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P">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Template>
  <TotalTime>4129</TotalTime>
  <Words>2002</Words>
  <Application>Microsoft Office PowerPoint</Application>
  <PresentationFormat>On-screen Show (4:3)</PresentationFormat>
  <Paragraphs>157</Paragraphs>
  <Slides>26</Slides>
  <Notes>24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TEMP</vt:lpstr>
      <vt:lpstr>Hilco Training 2012 Gas Filtration</vt:lpstr>
      <vt:lpstr>Hilco Gas Filters/Separators and Strainers</vt:lpstr>
      <vt:lpstr>Gas Filters/Separators</vt:lpstr>
      <vt:lpstr>Typical Gas Filter/Separator</vt:lpstr>
      <vt:lpstr>Design Codes and Standards</vt:lpstr>
      <vt:lpstr>Filter/Separator Cartridge Sizes Utilized AA820-00-C – 20 ¼ L, 8 ¾ OD, 4 ¼ ID</vt:lpstr>
      <vt:lpstr>Filter/Separator Cartridge Sizes Utilized AA739-00-CGRF- 30 5/8 L, 6 ½ OD, 4 1/8 ID</vt:lpstr>
      <vt:lpstr>Filter/Separator Cartridge Sizes Utilized AA1624-00-C – 24 7/8 L, 15 ½ OD, 11 ID</vt:lpstr>
      <vt:lpstr>Filter/Separator Cartridge Construction</vt:lpstr>
      <vt:lpstr>Filter/Separator Cartridge Performance</vt:lpstr>
      <vt:lpstr>Efficiency Testing of Filter/Separator Cartridges</vt:lpstr>
      <vt:lpstr>Effluent (Outlet) Test Data</vt:lpstr>
      <vt:lpstr>Influent Particle Size</vt:lpstr>
      <vt:lpstr>Influent PPM</vt:lpstr>
      <vt:lpstr>Third Party Verification of Particle Removal Per ASHRAE 52.2</vt:lpstr>
      <vt:lpstr>Competitor Replacements</vt:lpstr>
      <vt:lpstr>Benefits of Hilliard Replacements</vt:lpstr>
      <vt:lpstr>Market and Customers</vt:lpstr>
      <vt:lpstr>Gas Strainers</vt:lpstr>
      <vt:lpstr>Strainer Types</vt:lpstr>
      <vt:lpstr>Strainer Element Design</vt:lpstr>
      <vt:lpstr>Efficiency Testing</vt:lpstr>
      <vt:lpstr>Dirt Holding Capacity</vt:lpstr>
      <vt:lpstr>Market and Customers</vt:lpstr>
      <vt:lpstr>Gas Conditioning Skids</vt:lpstr>
      <vt:lpstr>Questions</vt:lpstr>
    </vt:vector>
  </TitlesOfParts>
  <Company>Department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Long</dc:creator>
  <cp:lastModifiedBy>Jon Williams</cp:lastModifiedBy>
  <cp:revision>78</cp:revision>
  <cp:lastPrinted>2012-10-18T13:11:58Z</cp:lastPrinted>
  <dcterms:created xsi:type="dcterms:W3CDTF">2011-05-05T17:46:46Z</dcterms:created>
  <dcterms:modified xsi:type="dcterms:W3CDTF">2012-12-03T19:56:07Z</dcterms:modified>
</cp:coreProperties>
</file>